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0" r:id="rId4"/>
    <p:sldId id="259" r:id="rId5"/>
    <p:sldId id="258" r:id="rId6"/>
    <p:sldId id="261" r:id="rId7"/>
    <p:sldId id="263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78" y="-23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2426" y="2895600"/>
            <a:ext cx="4572000" cy="13687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0" y="4743451"/>
            <a:ext cx="9144000" cy="21145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0" y="4714875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6450C-8B6F-452E-A591-060069790949}" type="datetimeFigureOut">
              <a:rPr lang="en-US" smtClean="0"/>
              <a:t>4/5/2011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8BF34C5-7F71-47B1-B1A8-277614416C45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52426" y="457200"/>
            <a:ext cx="7680960" cy="2438399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kumimoji="0" lang="en-US" sz="6000" b="1" i="0" u="none" strike="noStrike" kern="1200" cap="none" spc="0" normalizeH="0" baseline="0" noProof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6450C-8B6F-452E-A591-060069790949}" type="datetimeFigureOut">
              <a:rPr lang="en-US" smtClean="0"/>
              <a:t>4/5/2011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F34C5-7F71-47B1-B1A8-277614416C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6450C-8B6F-452E-A591-060069790949}" type="datetimeFigureOut">
              <a:rPr lang="en-US" smtClean="0"/>
              <a:t>4/5/2011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F34C5-7F71-47B1-B1A8-277614416C4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7680960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4B6450C-8B6F-452E-A591-060069790949}" type="datetimeFigureOut">
              <a:rPr lang="en-US" smtClean="0"/>
              <a:t>4/5/2011</a:t>
            </a:fld>
            <a:endParaRPr lang="en-US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8BF34C5-7F71-47B1-B1A8-277614416C45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52426" y="4003302"/>
            <a:ext cx="4572000" cy="11782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6450C-8B6F-452E-A591-060069790949}" type="datetimeFigureOut">
              <a:rPr lang="en-US" smtClean="0"/>
              <a:t>4/5/2011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8BF34C5-7F71-47B1-B1A8-277614416C45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-4439" y="182880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354366" y="1990078"/>
            <a:ext cx="8439912" cy="1984248"/>
          </a:xfrm>
        </p:spPr>
        <p:txBody>
          <a:bodyPr>
            <a:noAutofit/>
          </a:bodyPr>
          <a:lstStyle>
            <a:lvl1pPr>
              <a:defRPr kumimoji="0" lang="en-US" sz="60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901184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7" name="Title 2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44B6450C-8B6F-452E-A591-060069790949}" type="datetimeFigureOut">
              <a:rPr lang="en-US" smtClean="0"/>
              <a:t>4/5/2011</a:t>
            </a:fld>
            <a:endParaRPr lang="en-US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08BF34C5-7F71-47B1-B1A8-277614416C45}" type="slidenum">
              <a:rPr lang="en-US" smtClean="0"/>
              <a:t>‹#›</a:t>
            </a:fld>
            <a:endParaRPr lang="en-US"/>
          </a:p>
        </p:txBody>
      </p:sp>
      <p:sp>
        <p:nvSpPr>
          <p:cNvPr id="26" name="Footer Placeholder 25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5"/>
          </p:nvPr>
        </p:nvSpPr>
        <p:spPr>
          <a:xfrm>
            <a:off x="4900613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Content Placeholder 11"/>
          <p:cNvSpPr>
            <a:spLocks noGrp="1"/>
          </p:cNvSpPr>
          <p:nvPr>
            <p:ph sz="quarter" idx="14"/>
          </p:nvPr>
        </p:nvSpPr>
        <p:spPr>
          <a:xfrm>
            <a:off x="4900613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44B6450C-8B6F-452E-A591-060069790949}" type="datetimeFigureOut">
              <a:rPr lang="en-US" smtClean="0"/>
              <a:t>4/5/2011</a:t>
            </a:fld>
            <a:endParaRPr lang="en-US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08BF34C5-7F71-47B1-B1A8-277614416C45}" type="slidenum">
              <a:rPr lang="en-US" smtClean="0"/>
              <a:t>‹#›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6450C-8B6F-452E-A591-060069790949}" type="datetimeFigureOut">
              <a:rPr lang="en-US" smtClean="0"/>
              <a:t>4/5/2011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8BF34C5-7F71-47B1-B1A8-277614416C45}" type="slidenum">
              <a:rPr lang="en-US" smtClean="0"/>
              <a:t>‹#›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6450C-8B6F-452E-A591-060069790949}" type="datetimeFigureOut">
              <a:rPr lang="en-US" smtClean="0"/>
              <a:t>4/5/2011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8BF34C5-7F71-47B1-B1A8-277614416C45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itle 2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381375" cy="3967162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 b="0" i="1" spc="0" baseline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105275" y="1463040"/>
            <a:ext cx="4681538" cy="396849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44B6450C-8B6F-452E-A591-060069790949}" type="datetimeFigureOut">
              <a:rPr lang="en-US" smtClean="0"/>
              <a:t>4/5/2011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08BF34C5-7F71-47B1-B1A8-277614416C45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29224" y="0"/>
            <a:ext cx="3914775" cy="5657850"/>
          </a:xfrm>
        </p:spPr>
        <p:txBody>
          <a:bodyPr anchor="ctr" anchorCtr="0"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352426" y="1600199"/>
            <a:ext cx="4572000" cy="3593237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1600" i="1">
                <a:solidFill>
                  <a:schemeClr val="tx1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le Placeholder 1"/>
          <p:cNvSpPr>
            <a:spLocks noGrp="1"/>
          </p:cNvSpPr>
          <p:nvPr>
            <p:ph type="title"/>
          </p:nvPr>
        </p:nvSpPr>
        <p:spPr>
          <a:xfrm>
            <a:off x="352425" y="275208"/>
            <a:ext cx="4572000" cy="132499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4B6450C-8B6F-452E-A591-060069790949}" type="datetimeFigureOut">
              <a:rPr lang="en-US" smtClean="0"/>
              <a:t>4/5/2011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8BF34C5-7F71-47B1-B1A8-277614416C45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2426" y="228600"/>
            <a:ext cx="768096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426" y="1463040"/>
            <a:ext cx="768096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426" y="6543676"/>
            <a:ext cx="146685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44B6450C-8B6F-452E-A591-060069790949}" type="datetimeFigureOut">
              <a:rPr lang="en-US" smtClean="0"/>
              <a:t>4/5/2011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09749" y="6543676"/>
            <a:ext cx="4086225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 i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6700" y="6543676"/>
            <a:ext cx="87630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08BF34C5-7F71-47B1-B1A8-277614416C45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xStyles>
    <p:titleStyle>
      <a:lvl1pPr algn="l" defTabSz="914400" rtl="0" eaLnBrk="1" latinLnBrk="0" hangingPunct="1">
        <a:spcBef>
          <a:spcPts val="400"/>
        </a:spcBef>
        <a:buNone/>
        <a:defRPr sz="4000" b="0" kern="1200" cap="none" spc="0" baseline="0">
          <a:solidFill>
            <a:schemeClr val="tx1"/>
          </a:solidFill>
          <a:latin typeface="+mj-lt"/>
          <a:ea typeface="+mj-ea"/>
          <a:cs typeface="Tunga" pitchFamily="2"/>
        </a:defRPr>
      </a:lvl1pPr>
    </p:titleStyle>
    <p:bodyStyle>
      <a:lvl1pPr marL="0" indent="0" algn="l" defTabSz="914400" rtl="0" eaLnBrk="1" latinLnBrk="0" hangingPunct="1">
        <a:spcBef>
          <a:spcPts val="1200"/>
        </a:spcBef>
        <a:spcAft>
          <a:spcPts val="0"/>
        </a:spcAft>
        <a:buClr>
          <a:schemeClr val="accent5"/>
        </a:buClr>
        <a:buFont typeface="Arial" pitchFamily="34" charset="0"/>
        <a:buNone/>
        <a:defRPr sz="18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171450" indent="-17145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2pPr>
      <a:lvl3pPr marL="344488" indent="-16510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517525" indent="-169863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4pPr>
      <a:lvl5pPr marL="688975" indent="-173038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868680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243584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408176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Is Consciousness a brain process?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U. T. Place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91679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152400" y="1752600"/>
            <a:ext cx="8763000" cy="4953000"/>
          </a:xfrm>
        </p:spPr>
        <p:txBody>
          <a:bodyPr>
            <a:norm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What does it take even to entertain the possibility that minds are nothing more than brains?</a:t>
            </a:r>
          </a:p>
          <a:p>
            <a:endParaRPr lang="en-US" sz="24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 i. e. </a:t>
            </a:r>
            <a:r>
              <a:rPr lang="en-US" sz="2400" b="1" dirty="0" smtClean="0"/>
              <a:t>Maybe</a:t>
            </a:r>
            <a:r>
              <a:rPr lang="en-US" sz="2400" dirty="0" smtClean="0"/>
              <a:t> this sentence is true:</a:t>
            </a:r>
          </a:p>
          <a:p>
            <a:pPr marL="1154430" lvl="5" indent="-285750"/>
            <a:r>
              <a:rPr lang="en-US" sz="2400" dirty="0" smtClean="0"/>
              <a:t> “The sentence </a:t>
            </a:r>
          </a:p>
          <a:p>
            <a:pPr lvl="8" indent="0">
              <a:buNone/>
            </a:pPr>
            <a:r>
              <a:rPr lang="en-US" sz="2400" dirty="0" smtClean="0"/>
              <a:t>      ‘</a:t>
            </a:r>
            <a:r>
              <a:rPr lang="en-US" sz="2400" i="1" dirty="0" smtClean="0">
                <a:solidFill>
                  <a:schemeClr val="accent2">
                    <a:lumMod val="75000"/>
                  </a:schemeClr>
                </a:solidFill>
              </a:rPr>
              <a:t>Your mind is exactly your brain and nothing else</a:t>
            </a:r>
            <a:r>
              <a:rPr lang="en-US" sz="2400" dirty="0" smtClean="0"/>
              <a:t>.’ </a:t>
            </a:r>
          </a:p>
          <a:p>
            <a:pPr lvl="5" indent="0">
              <a:buNone/>
            </a:pPr>
            <a:r>
              <a:rPr lang="en-US" sz="2400" b="1" dirty="0" smtClean="0">
                <a:solidFill>
                  <a:srgbClr val="00B0F0"/>
                </a:solidFill>
              </a:rPr>
              <a:t>	          refers</a:t>
            </a:r>
            <a:r>
              <a:rPr lang="en-US" sz="2400" dirty="0" smtClean="0"/>
              <a:t> to one and </a:t>
            </a:r>
            <a:r>
              <a:rPr lang="en-US" sz="2400" dirty="0" smtClean="0">
                <a:solidFill>
                  <a:srgbClr val="00B0F0"/>
                </a:solidFill>
              </a:rPr>
              <a:t>only one </a:t>
            </a:r>
            <a:r>
              <a:rPr lang="en-US" sz="2400" dirty="0" smtClean="0"/>
              <a:t>thing </a:t>
            </a:r>
            <a:r>
              <a:rPr lang="en-US" sz="2400" dirty="0" smtClean="0">
                <a:solidFill>
                  <a:srgbClr val="00B050"/>
                </a:solidFill>
              </a:rPr>
              <a:t>discribed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00B050"/>
                </a:solidFill>
              </a:rPr>
              <a:t>two</a:t>
            </a:r>
            <a:r>
              <a:rPr lang="en-US" sz="2400" dirty="0" smtClean="0"/>
              <a:t> ways.”</a:t>
            </a:r>
          </a:p>
          <a:p>
            <a:pPr lvl="2" indent="0">
              <a:buNone/>
            </a:pP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logical independence issue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33047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7680960" cy="5242560"/>
          </a:xfrm>
        </p:spPr>
        <p:txBody>
          <a:bodyPr>
            <a:normAutofit fontScale="92500" lnSpcReduction="10000"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400" b="1" dirty="0"/>
              <a:t>Maybe</a:t>
            </a:r>
            <a:r>
              <a:rPr lang="en-US" sz="2400" dirty="0"/>
              <a:t> this sentence is true:</a:t>
            </a:r>
          </a:p>
          <a:p>
            <a:pPr marL="1154430" lvl="5" indent="-285750"/>
            <a:r>
              <a:rPr lang="en-US" sz="2400" dirty="0"/>
              <a:t> “The sentence </a:t>
            </a:r>
          </a:p>
          <a:p>
            <a:pPr lvl="8" indent="0">
              <a:buNone/>
            </a:pPr>
            <a:r>
              <a:rPr lang="en-US" sz="2400" dirty="0"/>
              <a:t>      ‘</a:t>
            </a:r>
            <a:r>
              <a:rPr lang="en-US" sz="2400" i="1" dirty="0">
                <a:solidFill>
                  <a:schemeClr val="accent2">
                    <a:lumMod val="75000"/>
                  </a:schemeClr>
                </a:solidFill>
              </a:rPr>
              <a:t>Your mind is exactly your brain and nothing else</a:t>
            </a:r>
            <a:r>
              <a:rPr lang="en-US" sz="2400" dirty="0"/>
              <a:t>.’ </a:t>
            </a:r>
          </a:p>
          <a:p>
            <a:pPr lvl="5" indent="0">
              <a:buNone/>
            </a:pPr>
            <a:r>
              <a:rPr lang="en-US" sz="2400" b="1" dirty="0">
                <a:solidFill>
                  <a:srgbClr val="00B0F0"/>
                </a:solidFill>
              </a:rPr>
              <a:t>	          refers</a:t>
            </a:r>
            <a:r>
              <a:rPr lang="en-US" sz="2400" dirty="0"/>
              <a:t> to one and </a:t>
            </a:r>
            <a:r>
              <a:rPr lang="en-US" sz="2400" dirty="0">
                <a:solidFill>
                  <a:srgbClr val="00B0F0"/>
                </a:solidFill>
              </a:rPr>
              <a:t>only one </a:t>
            </a:r>
            <a:r>
              <a:rPr lang="en-US" sz="2400" dirty="0"/>
              <a:t>thing </a:t>
            </a:r>
            <a:r>
              <a:rPr lang="en-US" sz="2400" dirty="0">
                <a:solidFill>
                  <a:srgbClr val="00B050"/>
                </a:solidFill>
              </a:rPr>
              <a:t>discribed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00B050"/>
                </a:solidFill>
              </a:rPr>
              <a:t>two</a:t>
            </a:r>
            <a:r>
              <a:rPr lang="en-US" sz="2400" dirty="0"/>
              <a:t> ways</a:t>
            </a:r>
            <a:r>
              <a:rPr lang="en-US" sz="2400" dirty="0" smtClean="0"/>
              <a:t>.”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b="1" dirty="0"/>
              <a:t>Maybe</a:t>
            </a:r>
            <a:r>
              <a:rPr lang="en-US" sz="2400" dirty="0"/>
              <a:t> this sentence is true:</a:t>
            </a:r>
          </a:p>
          <a:p>
            <a:pPr marL="1154430" lvl="5" indent="-285750"/>
            <a:r>
              <a:rPr lang="en-US" sz="2400" dirty="0"/>
              <a:t> “The sentence </a:t>
            </a:r>
          </a:p>
          <a:p>
            <a:pPr lvl="8" indent="0">
              <a:buNone/>
            </a:pPr>
            <a:r>
              <a:rPr lang="en-US" sz="2400" dirty="0"/>
              <a:t>      </a:t>
            </a:r>
            <a:r>
              <a:rPr lang="en-US" sz="2400" dirty="0" smtClean="0"/>
              <a:t>‘</a:t>
            </a:r>
            <a:r>
              <a:rPr lang="en-US" sz="2400" i="1" dirty="0" smtClean="0">
                <a:solidFill>
                  <a:schemeClr val="accent2">
                    <a:lumMod val="75000"/>
                  </a:schemeClr>
                </a:solidFill>
              </a:rPr>
              <a:t>bla bla bla </a:t>
            </a:r>
            <a:r>
              <a:rPr lang="en-US" sz="2400" i="1" dirty="0">
                <a:solidFill>
                  <a:schemeClr val="accent2">
                    <a:lumMod val="75000"/>
                  </a:schemeClr>
                </a:solidFill>
              </a:rPr>
              <a:t>is </a:t>
            </a:r>
            <a:r>
              <a:rPr lang="en-US" sz="2400" i="1" dirty="0" smtClean="0">
                <a:solidFill>
                  <a:schemeClr val="accent2">
                    <a:lumMod val="75000"/>
                  </a:schemeClr>
                </a:solidFill>
              </a:rPr>
              <a:t>exactly da la la</a:t>
            </a:r>
            <a:r>
              <a:rPr lang="en-US" sz="2400" dirty="0" smtClean="0"/>
              <a:t>.’ </a:t>
            </a:r>
            <a:endParaRPr lang="en-US" sz="2400" dirty="0"/>
          </a:p>
          <a:p>
            <a:pPr lvl="5" indent="0">
              <a:buNone/>
            </a:pPr>
            <a:r>
              <a:rPr lang="en-US" sz="2400" b="1" dirty="0">
                <a:solidFill>
                  <a:srgbClr val="00B0F0"/>
                </a:solidFill>
              </a:rPr>
              <a:t>	          refers</a:t>
            </a:r>
            <a:r>
              <a:rPr lang="en-US" sz="2400" dirty="0"/>
              <a:t> to one and </a:t>
            </a:r>
            <a:r>
              <a:rPr lang="en-US" sz="2400" dirty="0">
                <a:solidFill>
                  <a:srgbClr val="00B0F0"/>
                </a:solidFill>
              </a:rPr>
              <a:t>only one </a:t>
            </a:r>
            <a:r>
              <a:rPr lang="en-US" sz="2400" dirty="0"/>
              <a:t>thing </a:t>
            </a:r>
            <a:r>
              <a:rPr lang="en-US" sz="2400" dirty="0">
                <a:solidFill>
                  <a:srgbClr val="00B050"/>
                </a:solidFill>
              </a:rPr>
              <a:t>discribed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00B050"/>
                </a:solidFill>
              </a:rPr>
              <a:t>two</a:t>
            </a:r>
            <a:r>
              <a:rPr lang="en-US" sz="2400" dirty="0"/>
              <a:t> ways</a:t>
            </a:r>
            <a:r>
              <a:rPr lang="en-US" sz="2400" dirty="0" smtClean="0"/>
              <a:t>.”</a:t>
            </a:r>
          </a:p>
          <a:p>
            <a:pPr marL="514350" lvl="1" indent="-342900"/>
            <a:r>
              <a:rPr lang="en-US" sz="2400" dirty="0" smtClean="0"/>
              <a:t>T or F : </a:t>
            </a:r>
          </a:p>
          <a:p>
            <a:pPr marL="1751076" lvl="8" indent="-342900"/>
            <a:r>
              <a:rPr lang="en-US" sz="2400" dirty="0" smtClean="0">
                <a:solidFill>
                  <a:schemeClr val="accent2"/>
                </a:solidFill>
              </a:rPr>
              <a:t>b = d   is like    a = a </a:t>
            </a:r>
          </a:p>
          <a:p>
            <a:pPr marL="1211580" lvl="5" indent="-342900"/>
            <a:r>
              <a:rPr lang="en-US" sz="2400" dirty="0" smtClean="0"/>
              <a:t>?</a:t>
            </a:r>
          </a:p>
          <a:p>
            <a:pPr marL="514350" lvl="1" indent="-342900"/>
            <a:r>
              <a:rPr lang="en-US" sz="2400" dirty="0" smtClean="0"/>
              <a:t>Logical independence tries to give a criteria for an answer.</a:t>
            </a:r>
            <a:endParaRPr lang="en-US" sz="2400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Exercise: abstract out the content.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69861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52426" y="228600"/>
            <a:ext cx="7680960" cy="6019800"/>
          </a:xfrm>
        </p:spPr>
        <p:txBody>
          <a:bodyPr>
            <a:normAutofit/>
          </a:bodyPr>
          <a:lstStyle/>
          <a:p>
            <a:pPr marL="285750" indent="-285750"/>
            <a:r>
              <a:rPr lang="en-US" dirty="0"/>
              <a:t>Place maintains </a:t>
            </a:r>
            <a:r>
              <a:rPr lang="en-US" dirty="0" smtClean="0"/>
              <a:t>that:</a:t>
            </a:r>
            <a:br>
              <a:rPr lang="en-US" dirty="0" smtClean="0"/>
            </a:br>
            <a:r>
              <a:rPr lang="en-US" dirty="0" smtClean="0"/>
              <a:t> </a:t>
            </a:r>
            <a:r>
              <a:rPr lang="en-US" dirty="0"/>
              <a:t>Logical independence does not hold for mind-brain type identity.</a:t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4400" b="1" dirty="0" smtClean="0"/>
              <a:t>Therefore</a:t>
            </a:r>
            <a:r>
              <a:rPr lang="en-US" dirty="0" smtClean="0"/>
              <a:t> </a:t>
            </a:r>
            <a:r>
              <a:rPr lang="en-US" dirty="0"/>
              <a:t>sentences asserting mind-brain identity are POSSIBLY true.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(pg 46)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0808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381000" y="1676400"/>
            <a:ext cx="7680960" cy="5029200"/>
          </a:xfrm>
        </p:spPr>
        <p:txBody>
          <a:bodyPr/>
          <a:lstStyle/>
          <a:p>
            <a:r>
              <a:rPr lang="en-US" dirty="0" smtClean="0"/>
              <a:t>The form of the argument: Certain RULES OF LANGUAGE dictate acceptance or rejection of competing ontologies.</a:t>
            </a:r>
          </a:p>
          <a:p>
            <a:r>
              <a:rPr lang="en-US" dirty="0" smtClean="0"/>
              <a:t>(R) = a relation</a:t>
            </a:r>
          </a:p>
          <a:p>
            <a:r>
              <a:rPr lang="en-US" dirty="0" smtClean="0"/>
              <a:t>b = a set of characteristics.</a:t>
            </a:r>
          </a:p>
          <a:p>
            <a:r>
              <a:rPr lang="en-US" dirty="0" smtClean="0"/>
              <a:t>c = alternative set of characteristics.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a</a:t>
            </a:r>
            <a:r>
              <a:rPr lang="en-US" dirty="0" smtClean="0"/>
              <a:t> =  a single object.</a:t>
            </a:r>
          </a:p>
          <a:p>
            <a:r>
              <a:rPr lang="en-US" dirty="0">
                <a:solidFill>
                  <a:srgbClr val="92D050"/>
                </a:solidFill>
              </a:rPr>
              <a:t>(</a:t>
            </a:r>
            <a:r>
              <a:rPr lang="en-US" i="1" dirty="0">
                <a:solidFill>
                  <a:srgbClr val="92D050"/>
                </a:solidFill>
              </a:rPr>
              <a:t>f</a:t>
            </a:r>
            <a:r>
              <a:rPr lang="en-US" dirty="0">
                <a:solidFill>
                  <a:srgbClr val="92D050"/>
                </a:solidFill>
              </a:rPr>
              <a:t>)a </a:t>
            </a:r>
            <a:r>
              <a:rPr lang="en-US" dirty="0" smtClean="0"/>
              <a:t>) is a definition.</a:t>
            </a:r>
          </a:p>
          <a:p>
            <a:r>
              <a:rPr lang="en-US" sz="2400" dirty="0" smtClean="0">
                <a:solidFill>
                  <a:schemeClr val="accent2"/>
                </a:solidFill>
              </a:rPr>
              <a:t>If</a:t>
            </a:r>
            <a:r>
              <a:rPr lang="en-US" sz="2400" dirty="0" smtClean="0"/>
              <a:t> (((</a:t>
            </a:r>
            <a:r>
              <a:rPr lang="en-US" sz="2400" i="1" dirty="0" smtClean="0"/>
              <a:t>R</a:t>
            </a:r>
            <a:r>
              <a:rPr lang="en-US" sz="2400" dirty="0" smtClean="0"/>
              <a:t>)</a:t>
            </a:r>
            <a:r>
              <a:rPr lang="en-US" sz="2400" baseline="-25000" dirty="0" smtClean="0"/>
              <a:t>bc</a:t>
            </a:r>
            <a:r>
              <a:rPr lang="en-US" sz="2400" dirty="0" smtClean="0"/>
              <a:t> )</a:t>
            </a:r>
            <a:r>
              <a:rPr lang="en-US" sz="2400" dirty="0" smtClean="0">
                <a:solidFill>
                  <a:srgbClr val="C00000"/>
                </a:solidFill>
              </a:rPr>
              <a:t>a</a:t>
            </a:r>
            <a:r>
              <a:rPr lang="en-US" sz="2400" baseline="-25000" dirty="0" smtClean="0"/>
              <a:t> 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chemeClr val="accent2"/>
                </a:solidFill>
              </a:rPr>
              <a:t>designates the expression</a:t>
            </a:r>
            <a:r>
              <a:rPr lang="en-US" sz="2400" baseline="-25000" dirty="0" smtClean="0"/>
              <a:t>  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92D050"/>
                </a:solidFill>
              </a:rPr>
              <a:t>(</a:t>
            </a:r>
            <a:r>
              <a:rPr lang="en-US" sz="2400" i="1" dirty="0" smtClean="0">
                <a:solidFill>
                  <a:srgbClr val="92D050"/>
                </a:solidFill>
              </a:rPr>
              <a:t>f</a:t>
            </a:r>
            <a:r>
              <a:rPr lang="en-US" sz="2400" dirty="0" smtClean="0">
                <a:solidFill>
                  <a:srgbClr val="92D050"/>
                </a:solidFill>
              </a:rPr>
              <a:t>)a </a:t>
            </a:r>
            <a:r>
              <a:rPr lang="en-US" sz="2400" dirty="0" smtClean="0"/>
              <a:t>) </a:t>
            </a:r>
            <a:r>
              <a:rPr lang="en-US" sz="2400" dirty="0" smtClean="0">
                <a:solidFill>
                  <a:schemeClr val="accent2"/>
                </a:solidFill>
              </a:rPr>
              <a:t>and</a:t>
            </a:r>
            <a:r>
              <a:rPr lang="en-US" sz="2400" dirty="0" smtClean="0"/>
              <a:t> ( set b is unique to </a:t>
            </a:r>
            <a:r>
              <a:rPr lang="en-US" sz="2400" dirty="0" smtClean="0">
                <a:solidFill>
                  <a:srgbClr val="C00000"/>
                </a:solidFill>
              </a:rPr>
              <a:t>a </a:t>
            </a:r>
            <a:r>
              <a:rPr lang="en-US" sz="2400" dirty="0" smtClean="0"/>
              <a:t>) </a:t>
            </a:r>
            <a:r>
              <a:rPr lang="en-US" sz="2400" dirty="0" smtClean="0">
                <a:solidFill>
                  <a:schemeClr val="accent2"/>
                </a:solidFill>
              </a:rPr>
              <a:t>then</a:t>
            </a:r>
            <a:endParaRPr lang="en-US" sz="2400" baseline="-25000" dirty="0" smtClean="0">
              <a:solidFill>
                <a:schemeClr val="accent2"/>
              </a:solidFill>
            </a:endParaRPr>
          </a:p>
          <a:p>
            <a:r>
              <a:rPr lang="en-US" sz="2400" dirty="0"/>
              <a:t> 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chemeClr val="accent2"/>
                </a:solidFill>
              </a:rPr>
              <a:t>the expression </a:t>
            </a:r>
            <a:r>
              <a:rPr lang="en-US" sz="2400" dirty="0" smtClean="0"/>
              <a:t>“ </a:t>
            </a:r>
            <a:r>
              <a:rPr lang="en-US" sz="2400" dirty="0">
                <a:solidFill>
                  <a:srgbClr val="92D050"/>
                </a:solidFill>
              </a:rPr>
              <a:t>(</a:t>
            </a:r>
            <a:r>
              <a:rPr lang="en-US" sz="2400" i="1" dirty="0" smtClean="0">
                <a:solidFill>
                  <a:srgbClr val="92D050"/>
                </a:solidFill>
              </a:rPr>
              <a:t>f</a:t>
            </a:r>
            <a:r>
              <a:rPr lang="en-US" sz="2400" dirty="0" smtClean="0">
                <a:solidFill>
                  <a:srgbClr val="92D050"/>
                </a:solidFill>
              </a:rPr>
              <a:t>)a</a:t>
            </a:r>
            <a:r>
              <a:rPr lang="en-US" sz="2400" dirty="0" smtClean="0"/>
              <a:t> “ </a:t>
            </a:r>
            <a:r>
              <a:rPr lang="en-US" sz="2400" dirty="0" smtClean="0">
                <a:solidFill>
                  <a:schemeClr val="accent2"/>
                </a:solidFill>
              </a:rPr>
              <a:t>implies the existence of  the set </a:t>
            </a:r>
            <a:r>
              <a:rPr lang="en-US" sz="2400" dirty="0" smtClean="0"/>
              <a:t>c</a:t>
            </a:r>
            <a:r>
              <a:rPr lang="en-US" sz="2400" dirty="0" smtClean="0">
                <a:solidFill>
                  <a:schemeClr val="accent2"/>
                </a:solidFill>
              </a:rPr>
              <a:t>  by definition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52426" y="228600"/>
            <a:ext cx="7680960" cy="1371600"/>
          </a:xfrm>
        </p:spPr>
        <p:txBody>
          <a:bodyPr>
            <a:normAutofit/>
          </a:bodyPr>
          <a:lstStyle/>
          <a:p>
            <a:r>
              <a:rPr lang="en-US" dirty="0"/>
              <a:t>What is logical independence and how is </a:t>
            </a:r>
            <a:r>
              <a:rPr lang="en-US" dirty="0" smtClean="0"/>
              <a:t>the </a:t>
            </a:r>
            <a:r>
              <a:rPr lang="en-US" dirty="0"/>
              <a:t>implication arrived at? </a:t>
            </a:r>
          </a:p>
        </p:txBody>
      </p:sp>
    </p:spTree>
    <p:extLst>
      <p:ext uri="{BB962C8B-B14F-4D97-AF65-F5344CB8AC3E}">
        <p14:creationId xmlns:p14="http://schemas.microsoft.com/office/powerpoint/2010/main" val="3685901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352426" y="2362200"/>
            <a:ext cx="7680960" cy="3581400"/>
          </a:xfrm>
        </p:spPr>
        <p:txBody>
          <a:bodyPr>
            <a:normAutofit fontScale="70000" lnSpcReduction="20000"/>
          </a:bodyPr>
          <a:lstStyle/>
          <a:p>
            <a:pPr marL="571500" indent="-571500">
              <a:buFont typeface="Arial" pitchFamily="34" charset="0"/>
              <a:buChar char="•"/>
            </a:pPr>
            <a:r>
              <a:rPr lang="en-US" sz="4000" dirty="0" smtClean="0"/>
              <a:t>Whenever a person has two characteristics, </a:t>
            </a:r>
            <a:r>
              <a:rPr lang="en-US" sz="4000" dirty="0" smtClean="0">
                <a:solidFill>
                  <a:srgbClr val="7030A0"/>
                </a:solidFill>
              </a:rPr>
              <a:t>b</a:t>
            </a:r>
            <a:r>
              <a:rPr lang="en-US" sz="4000" dirty="0" smtClean="0"/>
              <a:t> and </a:t>
            </a:r>
            <a:r>
              <a:rPr lang="en-US" sz="4000" dirty="0" smtClean="0">
                <a:solidFill>
                  <a:srgbClr val="7030A0"/>
                </a:solidFill>
              </a:rPr>
              <a:t>c</a:t>
            </a:r>
            <a:r>
              <a:rPr lang="en-US" sz="4000" dirty="0" smtClean="0"/>
              <a:t>, expressed by ‘b’ and ‘c’</a:t>
            </a:r>
          </a:p>
          <a:p>
            <a:pPr marL="571500" indent="-571500">
              <a:buFont typeface="Arial" pitchFamily="34" charset="0"/>
              <a:buChar char="•"/>
            </a:pPr>
            <a:endParaRPr lang="en-US" sz="4000" dirty="0" smtClean="0"/>
          </a:p>
          <a:p>
            <a:pPr marL="571500" indent="-571500">
              <a:buFont typeface="Arial" pitchFamily="34" charset="0"/>
              <a:buChar char="•"/>
            </a:pPr>
            <a:r>
              <a:rPr lang="en-US" sz="4000" dirty="0" smtClean="0"/>
              <a:t> and </a:t>
            </a:r>
            <a:r>
              <a:rPr lang="en-US" sz="4000" dirty="0" smtClean="0">
                <a:solidFill>
                  <a:srgbClr val="7030A0"/>
                </a:solidFill>
              </a:rPr>
              <a:t>b</a:t>
            </a:r>
            <a:r>
              <a:rPr lang="en-US" sz="4000" dirty="0" smtClean="0"/>
              <a:t> is true of all and only persons</a:t>
            </a:r>
          </a:p>
          <a:p>
            <a:pPr marL="571500" indent="-571500">
              <a:buFont typeface="Arial" pitchFamily="34" charset="0"/>
              <a:buChar char="•"/>
            </a:pPr>
            <a:endParaRPr lang="en-US" sz="4000" dirty="0" smtClean="0"/>
          </a:p>
          <a:p>
            <a:pPr marL="571500" indent="-571500">
              <a:buFont typeface="Arial" pitchFamily="34" charset="0"/>
              <a:buChar char="•"/>
            </a:pPr>
            <a:r>
              <a:rPr lang="en-US" sz="4000" dirty="0" smtClean="0"/>
              <a:t> </a:t>
            </a:r>
            <a:r>
              <a:rPr lang="en-US" sz="4000" i="1" dirty="0" smtClean="0"/>
              <a:t>using</a:t>
            </a:r>
            <a:r>
              <a:rPr lang="en-US" sz="4000" dirty="0" smtClean="0"/>
              <a:t> the defining word ‘b’  entails the </a:t>
            </a:r>
            <a:r>
              <a:rPr lang="en-US" sz="40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independent existence</a:t>
            </a:r>
            <a:r>
              <a:rPr lang="en-US" sz="4000" dirty="0" smtClean="0"/>
              <a:t>  of everything </a:t>
            </a:r>
            <a:r>
              <a:rPr lang="en-US" sz="4000" dirty="0" smtClean="0">
                <a:solidFill>
                  <a:srgbClr val="7030A0"/>
                </a:solidFill>
              </a:rPr>
              <a:t>c</a:t>
            </a:r>
            <a:r>
              <a:rPr lang="en-US" sz="4000" dirty="0" smtClean="0"/>
              <a:t> about the person expressed by the word ‘c’.</a:t>
            </a:r>
            <a:endParaRPr lang="en-US" sz="4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Put another way independence  asserts and Place Denies that: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40809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52426" y="228600"/>
            <a:ext cx="7680960" cy="6324600"/>
          </a:xfrm>
        </p:spPr>
        <p:txBody>
          <a:bodyPr>
            <a:normAutofit fontScale="90000"/>
          </a:bodyPr>
          <a:lstStyle/>
          <a:p>
            <a:pPr marL="571500" indent="-571500">
              <a:buFont typeface="Arial" pitchFamily="34" charset="0"/>
              <a:buChar char="•"/>
            </a:pPr>
            <a:r>
              <a:rPr lang="en-US" dirty="0" smtClean="0"/>
              <a:t>Place maintains that logical independence  is a valid indicator of 0ntological distinctions,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But that it does not apply to the case of persons.,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 i.e., it does not show that minds and bodies are different ontological entities.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83105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52426" y="228600"/>
            <a:ext cx="8410574" cy="6477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What is the argument that logical indepencence doesn’t hold.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Independence doesn’t hold when it cannot be verified via simultaneous scientific operations!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Crucial test for sameness:</a:t>
            </a:r>
            <a:br>
              <a:rPr lang="en-US" dirty="0" smtClean="0"/>
            </a:br>
            <a:r>
              <a:rPr lang="en-US" dirty="0" smtClean="0"/>
              <a:t>If Theory + observation  fails to yield explanation of ordinary man observation then reject identity hypothesis, i.e. gives rise to Rylian dispositions (pg. 58).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93099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ylar">
  <a:themeElements>
    <a:clrScheme name="Mylar">
      <a:dk1>
        <a:srgbClr val="000000"/>
      </a:dk1>
      <a:lt1>
        <a:srgbClr val="FFFFFF"/>
      </a:lt1>
      <a:dk2>
        <a:srgbClr val="656162"/>
      </a:dk2>
      <a:lt2>
        <a:srgbClr val="E0DACC"/>
      </a:lt2>
      <a:accent1>
        <a:srgbClr val="4A5A7A"/>
      </a:accent1>
      <a:accent2>
        <a:srgbClr val="F7BD40"/>
      </a:accent2>
      <a:accent3>
        <a:srgbClr val="975C00"/>
      </a:accent3>
      <a:accent4>
        <a:srgbClr val="754D41"/>
      </a:accent4>
      <a:accent5>
        <a:srgbClr val="838995"/>
      </a:accent5>
      <a:accent6>
        <a:srgbClr val="687B66"/>
      </a:accent6>
      <a:hlink>
        <a:srgbClr val="B5740B"/>
      </a:hlink>
      <a:folHlink>
        <a:srgbClr val="7483A0"/>
      </a:folHlink>
    </a:clrScheme>
    <a:fontScheme name="Mylar">
      <a:maj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ylar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dkEdge">
            <a:bevelT w="25400" h="508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tint val="100000"/>
                <a:shade val="30000"/>
                <a:alpha val="100000"/>
                <a:satMod val="25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lumMod val="80000"/>
              </a:schemeClr>
              <a:schemeClr val="phClr">
                <a:tint val="50000"/>
                <a:lumMod val="1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Mylar</Template>
  <TotalTime>405</TotalTime>
  <Words>281</Words>
  <Application>Microsoft Office PowerPoint</Application>
  <PresentationFormat>On-screen Show (4:3)</PresentationFormat>
  <Paragraphs>40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Mylar</vt:lpstr>
      <vt:lpstr>U. T. Place</vt:lpstr>
      <vt:lpstr>The logical independence issue</vt:lpstr>
      <vt:lpstr>Exercise: abstract out the content.</vt:lpstr>
      <vt:lpstr>Place maintains that:  Logical independence does not hold for mind-brain type identity.  Therefore sentences asserting mind-brain identity are POSSIBLY true.  (pg 46) </vt:lpstr>
      <vt:lpstr>What is logical independence and how is the implication arrived at? </vt:lpstr>
      <vt:lpstr>Put another way independence  asserts and Place Denies that:</vt:lpstr>
      <vt:lpstr>Place maintains that logical independence  is a valid indicator of 0ntological distinctions,  But that it does not apply to the case of persons.,   i.e., it does not show that minds and bodies are different ontological entities. </vt:lpstr>
      <vt:lpstr>What is the argument that logical indepencence doesn’t hold.  Independence doesn’t hold when it cannot be verified via simultaneous scientific operations!  Crucial test for sameness: If Theory + observation  fails to yield explanation of ordinary man observation then reject identity hypothesis, i.e. gives rise to Rylian dispositions (pg. 58).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WmA</dc:creator>
  <cp:lastModifiedBy>WmA</cp:lastModifiedBy>
  <cp:revision>18</cp:revision>
  <dcterms:created xsi:type="dcterms:W3CDTF">2011-04-05T19:59:06Z</dcterms:created>
  <dcterms:modified xsi:type="dcterms:W3CDTF">2011-04-06T02:44:16Z</dcterms:modified>
</cp:coreProperties>
</file>