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6" r:id="rId2"/>
    <p:sldId id="267" r:id="rId3"/>
    <p:sldId id="256" r:id="rId4"/>
    <p:sldId id="257" r:id="rId5"/>
    <p:sldId id="258" r:id="rId6"/>
    <p:sldId id="259" r:id="rId7"/>
    <p:sldId id="260" r:id="rId8"/>
    <p:sldId id="261" r:id="rId9"/>
    <p:sldId id="262" r:id="rId10"/>
    <p:sldId id="263" r:id="rId11"/>
    <p:sldId id="264" r:id="rId12"/>
    <p:sldId id="265"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7EF3016D-4E0C-4343-BFFF-0159D179CC93}"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EF3016D-4E0C-4343-BFFF-0159D179CC9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EF3016D-4E0C-4343-BFFF-0159D179CC9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EF3016D-4E0C-4343-BFFF-0159D179CC9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EF3016D-4E0C-4343-BFFF-0159D179CC93}"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EF3016D-4E0C-4343-BFFF-0159D179CC9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EF3016D-4E0C-4343-BFFF-0159D179CC9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EF3016D-4E0C-4343-BFFF-0159D179CC9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EF3016D-4E0C-4343-BFFF-0159D179CC93}"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EF3016D-4E0C-4343-BFFF-0159D179CC93}"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979A5B-60A7-4DAC-B061-38749386B651}" type="datetimeFigureOut">
              <a:rPr lang="en-US" smtClean="0"/>
              <a:t>2/16/2012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EF3016D-4E0C-4343-BFFF-0159D179CC93}"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1" name="chimes.wav"/>
          </p:stSnd>
        </p:sndAc>
      </p:transition>
    </mc:Choice>
    <mc:Fallback xmlns="">
      <p:transition spd="slow">
        <p:fade/>
        <p:sndAc>
          <p:stSnd>
            <p:snd r:embed="rId3" name="chimes.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979A5B-60A7-4DAC-B061-38749386B651}" type="datetimeFigureOut">
              <a:rPr lang="en-US" smtClean="0"/>
              <a:t>2/16/2012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EF3016D-4E0C-4343-BFFF-0159D179CC93}"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slow" p14:dur="1200">
        <p14:prism/>
        <p:sndAc>
          <p:stSnd>
            <p:snd r:embed="rId13" name="chimes.wav"/>
          </p:stSnd>
        </p:sndAc>
      </p:transition>
    </mc:Choice>
    <mc:Fallback xmlns="">
      <p:transition spd="slow">
        <p:fade/>
        <p:sndAc>
          <p:stSnd>
            <p:snd r:embed="rId14" name="chimes.wav"/>
          </p:stSnd>
        </p:sndAc>
      </p:transition>
    </mc:Fallback>
  </mc:AlternateConten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Deductive Validity</a:t>
            </a:r>
            <a:endParaRPr lang="en-US" dirty="0"/>
          </a:p>
        </p:txBody>
      </p:sp>
      <p:sp>
        <p:nvSpPr>
          <p:cNvPr id="3" name="Content Placeholder 2"/>
          <p:cNvSpPr>
            <a:spLocks noGrp="1"/>
          </p:cNvSpPr>
          <p:nvPr>
            <p:ph idx="1"/>
          </p:nvPr>
        </p:nvSpPr>
        <p:spPr>
          <a:xfrm>
            <a:off x="914400" y="1447800"/>
            <a:ext cx="8019288" cy="5181600"/>
          </a:xfrm>
        </p:spPr>
        <p:txBody>
          <a:bodyPr>
            <a:normAutofit fontScale="85000" lnSpcReduction="20000"/>
          </a:bodyPr>
          <a:lstStyle/>
          <a:p>
            <a:r>
              <a:rPr lang="en-US" dirty="0" smtClean="0"/>
              <a:t>Truth preserving: The conclusion logically follows from the premises. It is logically impossible for the premises to be true and the conclusion false, because  the conclusion expresses what is implied by the combination of premises. </a:t>
            </a:r>
            <a:r>
              <a:rPr lang="en-US" dirty="0" smtClean="0">
                <a:solidFill>
                  <a:srgbClr val="FF0000"/>
                </a:solidFill>
              </a:rPr>
              <a:t> If </a:t>
            </a:r>
            <a:r>
              <a:rPr lang="en-US" dirty="0" smtClean="0"/>
              <a:t>the premises are true, the conclusion is true.</a:t>
            </a:r>
          </a:p>
          <a:p>
            <a:pPr marL="82296" indent="0">
              <a:buNone/>
            </a:pPr>
            <a:endParaRPr lang="en-US" dirty="0" smtClean="0"/>
          </a:p>
          <a:p>
            <a:r>
              <a:rPr lang="en-US" dirty="0" smtClean="0"/>
              <a:t>Because validity is a matter of form, any argument that exhibits the appropriate form is valid, regardless of whether the statements it contains are true.</a:t>
            </a:r>
          </a:p>
          <a:p>
            <a:endParaRPr lang="en-US" dirty="0" smtClean="0"/>
          </a:p>
          <a:p>
            <a:r>
              <a:rPr lang="en-US" dirty="0" smtClean="0"/>
              <a:t>It is not necessary for the establishment of validity to </a:t>
            </a:r>
            <a:r>
              <a:rPr lang="en-US" dirty="0"/>
              <a:t>ascertain the truth of the </a:t>
            </a:r>
            <a:r>
              <a:rPr lang="en-US" dirty="0" smtClean="0"/>
              <a:t>premises.</a:t>
            </a:r>
            <a:endParaRPr lang="en-US" dirty="0"/>
          </a:p>
        </p:txBody>
      </p:sp>
    </p:spTree>
    <p:extLst>
      <p:ext uri="{BB962C8B-B14F-4D97-AF65-F5344CB8AC3E}">
        <p14:creationId xmlns:p14="http://schemas.microsoft.com/office/powerpoint/2010/main" val="3121547777"/>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What’s wrong with affirming the consequent</a:t>
            </a:r>
            <a:endParaRPr lang="en-US" dirty="0"/>
          </a:p>
        </p:txBody>
      </p:sp>
      <p:sp>
        <p:nvSpPr>
          <p:cNvPr id="3" name="Content Placeholder 2"/>
          <p:cNvSpPr>
            <a:spLocks noGrp="1"/>
          </p:cNvSpPr>
          <p:nvPr>
            <p:ph idx="1"/>
          </p:nvPr>
        </p:nvSpPr>
        <p:spPr>
          <a:xfrm>
            <a:off x="1435608" y="2133600"/>
            <a:ext cx="7498080" cy="4114800"/>
          </a:xfrm>
        </p:spPr>
        <p:txBody>
          <a:bodyPr/>
          <a:lstStyle/>
          <a:p>
            <a:r>
              <a:rPr lang="en-US" dirty="0" smtClean="0"/>
              <a:t>The form inadmissibly allows for the premises to be true and yet the conclusion false!</a:t>
            </a:r>
          </a:p>
          <a:p>
            <a:endParaRPr lang="en-US" dirty="0" smtClean="0"/>
          </a:p>
          <a:p>
            <a:r>
              <a:rPr lang="en-US" dirty="0" smtClean="0"/>
              <a:t>So any argument with this form does not provide a good reason for accepting its conclusion.</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Invalid Argument Forms</a:t>
            </a:r>
            <a:endParaRPr lang="en-US" dirty="0"/>
          </a:p>
        </p:txBody>
      </p:sp>
      <p:sp>
        <p:nvSpPr>
          <p:cNvPr id="3" name="Content Placeholder 2"/>
          <p:cNvSpPr>
            <a:spLocks noGrp="1"/>
          </p:cNvSpPr>
          <p:nvPr>
            <p:ph idx="1"/>
          </p:nvPr>
        </p:nvSpPr>
        <p:spPr>
          <a:xfrm>
            <a:off x="1435608" y="1447800"/>
            <a:ext cx="7498080" cy="5410200"/>
          </a:xfrm>
        </p:spPr>
        <p:txBody>
          <a:bodyPr>
            <a:normAutofit/>
          </a:bodyPr>
          <a:lstStyle/>
          <a:p>
            <a:r>
              <a:rPr lang="en-US" dirty="0" smtClean="0"/>
              <a:t>Denying the Antecedent</a:t>
            </a:r>
          </a:p>
          <a:p>
            <a:pPr lvl="1"/>
            <a:r>
              <a:rPr lang="en-US" dirty="0" smtClean="0"/>
              <a:t>If p, then q.</a:t>
            </a:r>
          </a:p>
          <a:p>
            <a:pPr lvl="1"/>
            <a:r>
              <a:rPr lang="en-US" dirty="0" smtClean="0"/>
              <a:t>Not p.</a:t>
            </a:r>
          </a:p>
          <a:p>
            <a:pPr lvl="1"/>
            <a:r>
              <a:rPr lang="en-US" dirty="0" smtClean="0"/>
              <a:t>Therefore , not q.</a:t>
            </a:r>
          </a:p>
          <a:p>
            <a:r>
              <a:rPr lang="en-US" dirty="0" smtClean="0"/>
              <a:t>Imagine a situation in which the premises are true and the conclusion false.</a:t>
            </a:r>
          </a:p>
          <a:p>
            <a:pPr marL="596646" indent="-514350">
              <a:buFont typeface="+mj-lt"/>
              <a:buAutoNum type="arabicPeriod"/>
            </a:pPr>
            <a:r>
              <a:rPr lang="en-US" dirty="0" smtClean="0"/>
              <a:t>If Bob is a bachelor (p), then male (q).</a:t>
            </a:r>
          </a:p>
          <a:p>
            <a:pPr marL="596646" indent="-514350">
              <a:buFont typeface="+mj-lt"/>
              <a:buAutoNum type="arabicPeriod"/>
            </a:pPr>
            <a:r>
              <a:rPr lang="en-US" dirty="0" smtClean="0"/>
              <a:t>Bob’s not a bachelor (not p).</a:t>
            </a:r>
          </a:p>
          <a:p>
            <a:pPr marL="596646" indent="-514350">
              <a:buFont typeface="+mj-lt"/>
              <a:buAutoNum type="arabicPeriod"/>
            </a:pPr>
            <a:r>
              <a:rPr lang="en-US" dirty="0" smtClean="0"/>
              <a:t>Therefore,  Bob is not male (not q).</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Invalid Argument Forms</a:t>
            </a:r>
            <a:endParaRPr lang="en-US" dirty="0"/>
          </a:p>
        </p:txBody>
      </p:sp>
      <p:sp>
        <p:nvSpPr>
          <p:cNvPr id="3" name="Content Placeholder 2"/>
          <p:cNvSpPr>
            <a:spLocks noGrp="1"/>
          </p:cNvSpPr>
          <p:nvPr>
            <p:ph idx="1"/>
          </p:nvPr>
        </p:nvSpPr>
        <p:spPr>
          <a:xfrm>
            <a:off x="838200" y="1295400"/>
            <a:ext cx="8095488" cy="5562600"/>
          </a:xfrm>
        </p:spPr>
        <p:txBody>
          <a:bodyPr>
            <a:normAutofit fontScale="92500" lnSpcReduction="20000"/>
          </a:bodyPr>
          <a:lstStyle/>
          <a:p>
            <a:r>
              <a:rPr lang="en-US" dirty="0" smtClean="0"/>
              <a:t>Affirming a Disjunct</a:t>
            </a:r>
          </a:p>
          <a:p>
            <a:pPr lvl="1"/>
            <a:r>
              <a:rPr lang="en-US" dirty="0" smtClean="0"/>
              <a:t>Either p or q.</a:t>
            </a:r>
          </a:p>
          <a:p>
            <a:pPr lvl="1"/>
            <a:r>
              <a:rPr lang="en-US" dirty="0" smtClean="0"/>
              <a:t>P.</a:t>
            </a:r>
          </a:p>
          <a:p>
            <a:pPr lvl="1"/>
            <a:r>
              <a:rPr lang="en-US" dirty="0" smtClean="0"/>
              <a:t>Therefore, not q.</a:t>
            </a:r>
          </a:p>
          <a:p>
            <a:r>
              <a:rPr lang="en-US" dirty="0" smtClean="0"/>
              <a:t>Logical or is interpreted Inclusively . . . either p, or  q,  or both! </a:t>
            </a:r>
          </a:p>
          <a:p>
            <a:pPr marL="82296" indent="0">
              <a:buNone/>
            </a:pPr>
            <a:endParaRPr lang="en-US" dirty="0" smtClean="0"/>
          </a:p>
          <a:p>
            <a:pPr marL="596646" indent="-514350">
              <a:buFont typeface="+mj-lt"/>
              <a:buAutoNum type="arabicPeriod"/>
            </a:pPr>
            <a:r>
              <a:rPr lang="en-US" dirty="0" smtClean="0"/>
              <a:t>Either the battery is dead (p) or I’m out of gas (q).</a:t>
            </a:r>
          </a:p>
          <a:p>
            <a:pPr marL="596646" indent="-514350">
              <a:buFont typeface="+mj-lt"/>
              <a:buAutoNum type="arabicPeriod"/>
            </a:pPr>
            <a:r>
              <a:rPr lang="en-US" dirty="0" smtClean="0"/>
              <a:t>The battery is dead (p).</a:t>
            </a:r>
          </a:p>
          <a:p>
            <a:pPr marL="596646" indent="-514350">
              <a:buFont typeface="+mj-lt"/>
              <a:buAutoNum type="arabicPeriod"/>
            </a:pPr>
            <a:r>
              <a:rPr lang="en-US" dirty="0" smtClean="0"/>
              <a:t>Therefore, I’m not out of gas (~q).         Invalid                </a:t>
            </a:r>
          </a:p>
          <a:p>
            <a:r>
              <a:rPr lang="en-US" dirty="0"/>
              <a:t> </a:t>
            </a:r>
            <a:r>
              <a:rPr lang="en-US" dirty="0" smtClean="0"/>
              <a:t>Can’t rule out  the possibility that both conditions obtained.</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Informal Fallacies.</a:t>
            </a:r>
            <a:endParaRPr lang="en-US" dirty="0"/>
          </a:p>
        </p:txBody>
      </p:sp>
      <p:sp>
        <p:nvSpPr>
          <p:cNvPr id="3" name="Content Placeholder 2"/>
          <p:cNvSpPr>
            <a:spLocks noGrp="1"/>
          </p:cNvSpPr>
          <p:nvPr>
            <p:ph idx="1"/>
          </p:nvPr>
        </p:nvSpPr>
        <p:spPr/>
        <p:txBody>
          <a:bodyPr/>
          <a:lstStyle/>
          <a:p>
            <a:r>
              <a:rPr lang="en-US" dirty="0" smtClean="0"/>
              <a:t>Unacceptable Premises</a:t>
            </a:r>
          </a:p>
          <a:p>
            <a:pPr lvl="1"/>
            <a:r>
              <a:rPr lang="en-US" dirty="0" smtClean="0"/>
              <a:t>Begging the Question</a:t>
            </a:r>
          </a:p>
          <a:p>
            <a:pPr lvl="2"/>
            <a:r>
              <a:rPr lang="en-US" dirty="0" smtClean="0"/>
              <a:t>Merely assumes what it purports to show.</a:t>
            </a:r>
          </a:p>
          <a:p>
            <a:pPr lvl="3"/>
            <a:r>
              <a:rPr lang="en-US" dirty="0" smtClean="0"/>
              <a:t>He’s a psychic.  </a:t>
            </a:r>
            <a:r>
              <a:rPr lang="en-US" dirty="0"/>
              <a:t>T</a:t>
            </a:r>
            <a:r>
              <a:rPr lang="en-US" dirty="0" smtClean="0"/>
              <a:t>herefore he’s able to read minds.</a:t>
            </a:r>
          </a:p>
          <a:p>
            <a:pPr lvl="3"/>
            <a:r>
              <a:rPr lang="en-US" dirty="0" smtClean="0"/>
              <a:t>But, it’s a vicious circle. </a:t>
            </a:r>
          </a:p>
          <a:p>
            <a:pPr lvl="1"/>
            <a:r>
              <a:rPr lang="en-US" dirty="0" smtClean="0"/>
              <a:t>False Dilemma</a:t>
            </a:r>
          </a:p>
          <a:p>
            <a:pPr lvl="2"/>
            <a:r>
              <a:rPr lang="en-US" dirty="0" smtClean="0"/>
              <a:t>Presumes a dichotomy when multiple option are possible.</a:t>
            </a:r>
          </a:p>
          <a:p>
            <a:pPr lvl="3"/>
            <a:r>
              <a:rPr lang="en-US" dirty="0" smtClean="0"/>
              <a:t>Science has no explanation or it’s a miracle.</a:t>
            </a:r>
          </a:p>
          <a:p>
            <a:pPr lvl="3"/>
            <a:r>
              <a:rPr lang="en-US" dirty="0" smtClean="0"/>
              <a:t>But,  Additional option – natural but not yet explained!</a:t>
            </a:r>
          </a:p>
        </p:txBody>
      </p:sp>
    </p:spTree>
    <p:extLst>
      <p:ext uri="{BB962C8B-B14F-4D97-AF65-F5344CB8AC3E}">
        <p14:creationId xmlns:p14="http://schemas.microsoft.com/office/powerpoint/2010/main" val="3714372595"/>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Informal Fallacies.</a:t>
            </a:r>
            <a:endParaRPr lang="en-US" dirty="0"/>
          </a:p>
        </p:txBody>
      </p:sp>
      <p:sp>
        <p:nvSpPr>
          <p:cNvPr id="3" name="Content Placeholder 2"/>
          <p:cNvSpPr>
            <a:spLocks noGrp="1"/>
          </p:cNvSpPr>
          <p:nvPr>
            <p:ph idx="1"/>
          </p:nvPr>
        </p:nvSpPr>
        <p:spPr>
          <a:xfrm>
            <a:off x="1066800" y="1447800"/>
            <a:ext cx="8077200" cy="4800600"/>
          </a:xfrm>
        </p:spPr>
        <p:txBody>
          <a:bodyPr/>
          <a:lstStyle/>
          <a:p>
            <a:r>
              <a:rPr lang="en-US" dirty="0" smtClean="0"/>
              <a:t>Irrelevant Premises</a:t>
            </a:r>
          </a:p>
          <a:p>
            <a:pPr lvl="1"/>
            <a:r>
              <a:rPr lang="en-US" dirty="0" smtClean="0"/>
              <a:t>Equivocation</a:t>
            </a:r>
          </a:p>
          <a:p>
            <a:pPr lvl="2"/>
            <a:r>
              <a:rPr lang="en-US" dirty="0" smtClean="0"/>
              <a:t>Terms used ambiguously, i.e., differently from use to use.</a:t>
            </a:r>
          </a:p>
          <a:p>
            <a:pPr lvl="3"/>
            <a:r>
              <a:rPr lang="en-US" dirty="0" smtClean="0"/>
              <a:t>Man is a rational animal.   (man used generically for a species)</a:t>
            </a:r>
          </a:p>
          <a:p>
            <a:pPr lvl="3"/>
            <a:r>
              <a:rPr lang="en-US" dirty="0" smtClean="0"/>
              <a:t>No woman is a man.        ( man used to specify a sex)</a:t>
            </a:r>
          </a:p>
          <a:p>
            <a:pPr lvl="3"/>
            <a:r>
              <a:rPr lang="en-US" dirty="0" smtClean="0"/>
              <a:t>Therefore, no woman is rational.</a:t>
            </a:r>
          </a:p>
          <a:p>
            <a:pPr lvl="1"/>
            <a:r>
              <a:rPr lang="en-US" dirty="0" smtClean="0"/>
              <a:t>Composition</a:t>
            </a:r>
          </a:p>
          <a:p>
            <a:pPr lvl="2"/>
            <a:r>
              <a:rPr lang="en-US" dirty="0" smtClean="0"/>
              <a:t>Is what’s true of the parts true of the whole ?</a:t>
            </a:r>
          </a:p>
          <a:p>
            <a:pPr lvl="3"/>
            <a:r>
              <a:rPr lang="en-US" dirty="0" smtClean="0"/>
              <a:t>Each chemical element is lifeless </a:t>
            </a:r>
          </a:p>
          <a:p>
            <a:pPr lvl="3"/>
            <a:r>
              <a:rPr lang="en-US" dirty="0" smtClean="0"/>
              <a:t>Therefore no chemical composition accounts for life.</a:t>
            </a:r>
          </a:p>
          <a:p>
            <a:pPr lvl="3"/>
            <a:r>
              <a:rPr lang="en-US" dirty="0" smtClean="0"/>
              <a:t>But the sum of parts may have novel new properties</a:t>
            </a:r>
            <a:r>
              <a:rPr lang="en-US" dirty="0"/>
              <a:t>!</a:t>
            </a:r>
          </a:p>
        </p:txBody>
      </p:sp>
    </p:spTree>
    <p:extLst>
      <p:ext uri="{BB962C8B-B14F-4D97-AF65-F5344CB8AC3E}">
        <p14:creationId xmlns:p14="http://schemas.microsoft.com/office/powerpoint/2010/main" val="4140122456"/>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Informal Fallacies.</a:t>
            </a:r>
            <a:endParaRPr lang="en-US" dirty="0"/>
          </a:p>
        </p:txBody>
      </p:sp>
      <p:sp>
        <p:nvSpPr>
          <p:cNvPr id="3" name="Content Placeholder 2"/>
          <p:cNvSpPr>
            <a:spLocks noGrp="1"/>
          </p:cNvSpPr>
          <p:nvPr>
            <p:ph idx="1"/>
          </p:nvPr>
        </p:nvSpPr>
        <p:spPr>
          <a:xfrm>
            <a:off x="1435608" y="1447800"/>
            <a:ext cx="7498080" cy="5181600"/>
          </a:xfrm>
        </p:spPr>
        <p:txBody>
          <a:bodyPr>
            <a:normAutofit fontScale="92500" lnSpcReduction="10000"/>
          </a:bodyPr>
          <a:lstStyle/>
          <a:p>
            <a:r>
              <a:rPr lang="en-US" dirty="0" smtClean="0"/>
              <a:t>Division</a:t>
            </a:r>
          </a:p>
          <a:p>
            <a:pPr lvl="1"/>
            <a:r>
              <a:rPr lang="en-US" dirty="0" smtClean="0"/>
              <a:t>Is what’s true of the whole true of the parts?</a:t>
            </a:r>
          </a:p>
          <a:p>
            <a:r>
              <a:rPr lang="en-US" dirty="0" smtClean="0"/>
              <a:t>Argumentum ad Hominem </a:t>
            </a:r>
          </a:p>
          <a:p>
            <a:pPr lvl="1"/>
            <a:r>
              <a:rPr lang="en-US" dirty="0" smtClean="0"/>
              <a:t>Argument P is false because Gov. Perry holds it’s true and Perry is just a wanker. </a:t>
            </a:r>
          </a:p>
          <a:p>
            <a:pPr lvl="1"/>
            <a:r>
              <a:rPr lang="en-US" dirty="0" smtClean="0"/>
              <a:t>But,  the name-calling has nothing to do with the soundness of P.</a:t>
            </a:r>
          </a:p>
          <a:p>
            <a:r>
              <a:rPr lang="en-US" dirty="0" smtClean="0"/>
              <a:t>Genetic Fallacy</a:t>
            </a:r>
          </a:p>
          <a:p>
            <a:pPr lvl="1"/>
            <a:r>
              <a:rPr lang="en-US" dirty="0" smtClean="0"/>
              <a:t>I saw argument P written in a toilet stall so P is false.</a:t>
            </a:r>
          </a:p>
          <a:p>
            <a:pPr lvl="1"/>
            <a:r>
              <a:rPr lang="en-US" dirty="0" smtClean="0"/>
              <a:t>But, we need not consider the source provided P is sound.</a:t>
            </a:r>
            <a:endParaRPr lang="en-US" dirty="0"/>
          </a:p>
        </p:txBody>
      </p:sp>
    </p:spTree>
    <p:extLst>
      <p:ext uri="{BB962C8B-B14F-4D97-AF65-F5344CB8AC3E}">
        <p14:creationId xmlns:p14="http://schemas.microsoft.com/office/powerpoint/2010/main" val="4290196014"/>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Informal Fallacies.</a:t>
            </a:r>
            <a:endParaRPr lang="en-US" dirty="0"/>
          </a:p>
        </p:txBody>
      </p:sp>
      <p:sp>
        <p:nvSpPr>
          <p:cNvPr id="3" name="Content Placeholder 2"/>
          <p:cNvSpPr>
            <a:spLocks noGrp="1"/>
          </p:cNvSpPr>
          <p:nvPr>
            <p:ph idx="1"/>
          </p:nvPr>
        </p:nvSpPr>
        <p:spPr/>
        <p:txBody>
          <a:bodyPr/>
          <a:lstStyle/>
          <a:p>
            <a:r>
              <a:rPr lang="en-US" dirty="0" smtClean="0"/>
              <a:t>Appeal to Authority</a:t>
            </a:r>
          </a:p>
          <a:p>
            <a:pPr lvl="1"/>
            <a:r>
              <a:rPr lang="en-US" dirty="0" smtClean="0"/>
              <a:t>Argument P is true because it’s in the Book.</a:t>
            </a:r>
          </a:p>
          <a:p>
            <a:pPr lvl="1"/>
            <a:r>
              <a:rPr lang="en-US" dirty="0" smtClean="0"/>
              <a:t>But,  only the soundness of  P provides acceptability of P not who published it. </a:t>
            </a:r>
          </a:p>
          <a:p>
            <a:r>
              <a:rPr lang="en-US" dirty="0" smtClean="0"/>
              <a:t>Appeal to the Masses</a:t>
            </a:r>
          </a:p>
          <a:p>
            <a:pPr lvl="1"/>
            <a:r>
              <a:rPr lang="en-US" dirty="0" smtClean="0"/>
              <a:t>Everybody said there name isn’t Sonia. So you can’t really be Sonia.</a:t>
            </a:r>
          </a:p>
          <a:p>
            <a:pPr lvl="1"/>
            <a:r>
              <a:rPr lang="en-US" dirty="0" smtClean="0"/>
              <a:t>But, being unpopular doesn’t make it go away.</a:t>
            </a:r>
            <a:endParaRPr lang="en-US" dirty="0"/>
          </a:p>
        </p:txBody>
      </p:sp>
    </p:spTree>
    <p:extLst>
      <p:ext uri="{BB962C8B-B14F-4D97-AF65-F5344CB8AC3E}">
        <p14:creationId xmlns:p14="http://schemas.microsoft.com/office/powerpoint/2010/main" val="3993178750"/>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Informal Fallacies. </a:t>
            </a:r>
            <a:endParaRPr lang="en-US" dirty="0"/>
          </a:p>
        </p:txBody>
      </p:sp>
      <p:sp>
        <p:nvSpPr>
          <p:cNvPr id="3" name="Content Placeholder 2"/>
          <p:cNvSpPr>
            <a:spLocks noGrp="1"/>
          </p:cNvSpPr>
          <p:nvPr>
            <p:ph idx="1"/>
          </p:nvPr>
        </p:nvSpPr>
        <p:spPr/>
        <p:txBody>
          <a:bodyPr/>
          <a:lstStyle/>
          <a:p>
            <a:r>
              <a:rPr lang="en-US" dirty="0" smtClean="0"/>
              <a:t>Appeal to Tradition</a:t>
            </a:r>
          </a:p>
          <a:p>
            <a:pPr lvl="1"/>
            <a:r>
              <a:rPr lang="en-US" dirty="0" smtClean="0"/>
              <a:t>Traditionally our church grows by killing competitors.  So, kill competitors.</a:t>
            </a:r>
          </a:p>
          <a:p>
            <a:pPr lvl="1"/>
            <a:r>
              <a:rPr lang="en-US" dirty="0" smtClean="0"/>
              <a:t>But, sound argument guarantees the truth of its outcome,  whereas tradition does not guarantee its outcome.</a:t>
            </a:r>
            <a:endParaRPr lang="en-US" dirty="0"/>
          </a:p>
        </p:txBody>
      </p:sp>
    </p:spTree>
    <p:extLst>
      <p:ext uri="{BB962C8B-B14F-4D97-AF65-F5344CB8AC3E}">
        <p14:creationId xmlns:p14="http://schemas.microsoft.com/office/powerpoint/2010/main" val="1080153782"/>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Informal Fallacies. </a:t>
            </a:r>
          </a:p>
        </p:txBody>
      </p:sp>
      <p:sp>
        <p:nvSpPr>
          <p:cNvPr id="3" name="Content Placeholder 2"/>
          <p:cNvSpPr>
            <a:spLocks noGrp="1"/>
          </p:cNvSpPr>
          <p:nvPr>
            <p:ph idx="1"/>
          </p:nvPr>
        </p:nvSpPr>
        <p:spPr/>
        <p:txBody>
          <a:bodyPr/>
          <a:lstStyle/>
          <a:p>
            <a:r>
              <a:rPr lang="en-US" dirty="0" smtClean="0"/>
              <a:t>Appeal to Ignorance</a:t>
            </a:r>
          </a:p>
          <a:p>
            <a:pPr marL="596646" indent="-514350">
              <a:buFont typeface="+mj-lt"/>
              <a:buAutoNum type="arabicParenR"/>
            </a:pPr>
            <a:r>
              <a:rPr lang="en-US" dirty="0" smtClean="0"/>
              <a:t>Using a lack of disproof as if it was a positive proof.</a:t>
            </a:r>
          </a:p>
          <a:p>
            <a:pPr marL="870966" lvl="1" indent="-514350">
              <a:buFont typeface="+mj-lt"/>
              <a:buAutoNum type="arabicParenR"/>
            </a:pPr>
            <a:r>
              <a:rPr lang="en-US" dirty="0" smtClean="0"/>
              <a:t>There’s no proof you cheated on the test. So, Cheating is ruled out.</a:t>
            </a:r>
          </a:p>
          <a:p>
            <a:pPr marL="596646" indent="-514350">
              <a:buFont typeface="+mj-lt"/>
              <a:buAutoNum type="arabicParenR"/>
            </a:pPr>
            <a:r>
              <a:rPr lang="en-US" dirty="0" smtClean="0"/>
              <a:t>Using a missing counter proof as failure of opposing view.</a:t>
            </a:r>
          </a:p>
          <a:p>
            <a:pPr marL="870966" lvl="1" indent="-514350">
              <a:buFont typeface="+mj-lt"/>
              <a:buAutoNum type="arabicParenR"/>
            </a:pPr>
            <a:r>
              <a:rPr lang="en-US" dirty="0" smtClean="0"/>
              <a:t>You haven’t proved he’s not dead. So, dead he must be. </a:t>
            </a:r>
            <a:endParaRPr lang="en-US" dirty="0"/>
          </a:p>
        </p:txBody>
      </p:sp>
    </p:spTree>
    <p:extLst>
      <p:ext uri="{BB962C8B-B14F-4D97-AF65-F5344CB8AC3E}">
        <p14:creationId xmlns:p14="http://schemas.microsoft.com/office/powerpoint/2010/main" val="2344144069"/>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Informal Fallacies.</a:t>
            </a:r>
            <a:endParaRPr lang="en-US" dirty="0"/>
          </a:p>
        </p:txBody>
      </p:sp>
      <p:sp>
        <p:nvSpPr>
          <p:cNvPr id="3" name="Content Placeholder 2"/>
          <p:cNvSpPr>
            <a:spLocks noGrp="1"/>
          </p:cNvSpPr>
          <p:nvPr>
            <p:ph idx="1"/>
          </p:nvPr>
        </p:nvSpPr>
        <p:spPr/>
        <p:txBody>
          <a:bodyPr/>
          <a:lstStyle/>
          <a:p>
            <a:r>
              <a:rPr lang="en-US" dirty="0" smtClean="0"/>
              <a:t>Appeal to Fear.</a:t>
            </a:r>
          </a:p>
          <a:p>
            <a:pPr lvl="1"/>
            <a:r>
              <a:rPr lang="en-US" dirty="0"/>
              <a:t>A</a:t>
            </a:r>
            <a:r>
              <a:rPr lang="en-US" dirty="0" smtClean="0"/>
              <a:t>ffirm argument P or X results, where x is a feared circumstance.</a:t>
            </a:r>
            <a:endParaRPr lang="en-US" dirty="0"/>
          </a:p>
        </p:txBody>
      </p:sp>
    </p:spTree>
    <p:extLst>
      <p:ext uri="{BB962C8B-B14F-4D97-AF65-F5344CB8AC3E}">
        <p14:creationId xmlns:p14="http://schemas.microsoft.com/office/powerpoint/2010/main" val="3003385822"/>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Valid argument </a:t>
            </a:r>
            <a:endParaRPr lang="en-US" dirty="0"/>
          </a:p>
        </p:txBody>
      </p:sp>
      <p:sp>
        <p:nvSpPr>
          <p:cNvPr id="3" name="Content Placeholder 2"/>
          <p:cNvSpPr>
            <a:spLocks noGrp="1"/>
          </p:cNvSpPr>
          <p:nvPr>
            <p:ph idx="1"/>
          </p:nvPr>
        </p:nvSpPr>
        <p:spPr>
          <a:xfrm>
            <a:off x="762000" y="1447800"/>
            <a:ext cx="8382000" cy="4800600"/>
          </a:xfrm>
        </p:spPr>
        <p:txBody>
          <a:bodyPr/>
          <a:lstStyle/>
          <a:p>
            <a:r>
              <a:rPr lang="en-US" dirty="0" smtClean="0"/>
              <a:t>May consist in</a:t>
            </a:r>
          </a:p>
          <a:p>
            <a:pPr lvl="1"/>
            <a:r>
              <a:rPr lang="en-US" dirty="0" smtClean="0"/>
              <a:t> false premises and a false conclusion, </a:t>
            </a:r>
          </a:p>
          <a:p>
            <a:pPr lvl="1"/>
            <a:r>
              <a:rPr lang="en-US" dirty="0" smtClean="0"/>
              <a:t>False premises and a true conclusion, </a:t>
            </a:r>
          </a:p>
          <a:p>
            <a:pPr lvl="1"/>
            <a:r>
              <a:rPr lang="en-US" dirty="0" smtClean="0"/>
              <a:t>True premises and a true conclusion, </a:t>
            </a:r>
          </a:p>
          <a:p>
            <a:r>
              <a:rPr lang="en-US" dirty="0" smtClean="0"/>
              <a:t>Yet still be valid in virtue of its form.</a:t>
            </a:r>
          </a:p>
          <a:p>
            <a:endParaRPr lang="en-US" dirty="0"/>
          </a:p>
          <a:p>
            <a:r>
              <a:rPr lang="en-US" dirty="0" smtClean="0"/>
              <a:t>But, it is impossible for a Valid argument to have true premises and a false conclusion!</a:t>
            </a:r>
            <a:endParaRPr lang="en-US" dirty="0"/>
          </a:p>
        </p:txBody>
      </p:sp>
    </p:spTree>
    <p:extLst>
      <p:ext uri="{BB962C8B-B14F-4D97-AF65-F5344CB8AC3E}">
        <p14:creationId xmlns:p14="http://schemas.microsoft.com/office/powerpoint/2010/main" val="1257211092"/>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Informal Fallacies.</a:t>
            </a:r>
            <a:endParaRPr lang="en-US" dirty="0"/>
          </a:p>
        </p:txBody>
      </p:sp>
      <p:sp>
        <p:nvSpPr>
          <p:cNvPr id="3" name="Content Placeholder 2"/>
          <p:cNvSpPr>
            <a:spLocks noGrp="1"/>
          </p:cNvSpPr>
          <p:nvPr>
            <p:ph idx="1"/>
          </p:nvPr>
        </p:nvSpPr>
        <p:spPr>
          <a:xfrm>
            <a:off x="1066800" y="1447800"/>
            <a:ext cx="7866888" cy="4800600"/>
          </a:xfrm>
        </p:spPr>
        <p:txBody>
          <a:bodyPr>
            <a:normAutofit fontScale="92500" lnSpcReduction="20000"/>
          </a:bodyPr>
          <a:lstStyle/>
          <a:p>
            <a:r>
              <a:rPr lang="en-US" dirty="0" smtClean="0"/>
              <a:t>Insufficient Premises</a:t>
            </a:r>
          </a:p>
          <a:p>
            <a:pPr lvl="1"/>
            <a:r>
              <a:rPr lang="en-US" dirty="0" smtClean="0"/>
              <a:t>Hasty Generalization</a:t>
            </a:r>
          </a:p>
          <a:p>
            <a:pPr lvl="2"/>
            <a:r>
              <a:rPr lang="en-US" dirty="0" smtClean="0"/>
              <a:t>Jumping to conclusions</a:t>
            </a:r>
          </a:p>
          <a:p>
            <a:pPr lvl="2"/>
            <a:r>
              <a:rPr lang="en-US" dirty="0" smtClean="0"/>
              <a:t>Bad Deduction: Some x is y, therefore All x is y.</a:t>
            </a:r>
          </a:p>
          <a:p>
            <a:pPr lvl="2"/>
            <a:r>
              <a:rPr lang="en-US" dirty="0" smtClean="0"/>
              <a:t>Bad Induction:  small sample x is y, therefore All x is y.</a:t>
            </a:r>
          </a:p>
          <a:p>
            <a:pPr lvl="1"/>
            <a:r>
              <a:rPr lang="en-US" dirty="0" smtClean="0"/>
              <a:t>Faulty Analogy</a:t>
            </a:r>
          </a:p>
          <a:p>
            <a:pPr lvl="2"/>
            <a:r>
              <a:rPr lang="en-US" dirty="0" smtClean="0"/>
              <a:t>Any two things may have some features in common. Consequently, an argument from analogy can be successful only if the dissimilarities are insignificant.</a:t>
            </a:r>
          </a:p>
          <a:p>
            <a:pPr lvl="1"/>
            <a:r>
              <a:rPr lang="en-US" dirty="0" smtClean="0"/>
              <a:t>False Cause</a:t>
            </a:r>
          </a:p>
          <a:p>
            <a:pPr lvl="2"/>
            <a:r>
              <a:rPr lang="en-US" dirty="0" smtClean="0"/>
              <a:t>Post hoc, ergo propter hoc</a:t>
            </a:r>
          </a:p>
          <a:p>
            <a:pPr lvl="2"/>
            <a:r>
              <a:rPr lang="en-US" dirty="0" smtClean="0"/>
              <a:t>After this, therefore because of this.</a:t>
            </a:r>
          </a:p>
          <a:p>
            <a:pPr lvl="2"/>
            <a:r>
              <a:rPr lang="en-US" dirty="0" smtClean="0"/>
              <a:t>Night follows day doesn’t mean night causes day.</a:t>
            </a:r>
            <a:endParaRPr lang="en-US" dirty="0"/>
          </a:p>
        </p:txBody>
      </p:sp>
    </p:spTree>
    <p:extLst>
      <p:ext uri="{BB962C8B-B14F-4D97-AF65-F5344CB8AC3E}">
        <p14:creationId xmlns:p14="http://schemas.microsoft.com/office/powerpoint/2010/main" val="2199411000"/>
      </p:ext>
    </p:extLst>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2383302"/>
          </a:xfrm>
        </p:spPr>
        <p:txBody>
          <a:bodyPr>
            <a:normAutofit fontScale="90000"/>
          </a:bodyPr>
          <a:lstStyle/>
          <a:p>
            <a:pPr algn="ctr"/>
            <a:r>
              <a:rPr lang="en-US" dirty="0" smtClean="0"/>
              <a:t>MODUS PONENS</a:t>
            </a:r>
            <a:br>
              <a:rPr lang="en-US" dirty="0" smtClean="0"/>
            </a:br>
            <a:r>
              <a:rPr lang="en-US" dirty="0" smtClean="0"/>
              <a:t>If p, then q.</a:t>
            </a:r>
            <a:br>
              <a:rPr lang="en-US" dirty="0" smtClean="0"/>
            </a:br>
            <a:r>
              <a:rPr lang="en-US" dirty="0" smtClean="0"/>
              <a:t>p.</a:t>
            </a:r>
            <a:br>
              <a:rPr lang="en-US" dirty="0" smtClean="0"/>
            </a:br>
            <a:r>
              <a:rPr lang="en-US" dirty="0" smtClean="0"/>
              <a:t>Therefore, q.</a:t>
            </a:r>
            <a:endParaRPr lang="en-US" dirty="0"/>
          </a:p>
        </p:txBody>
      </p:sp>
      <p:sp>
        <p:nvSpPr>
          <p:cNvPr id="3" name="Subtitle 2"/>
          <p:cNvSpPr>
            <a:spLocks noGrp="1"/>
          </p:cNvSpPr>
          <p:nvPr>
            <p:ph type="subTitle" idx="1"/>
          </p:nvPr>
        </p:nvSpPr>
        <p:spPr>
          <a:xfrm>
            <a:off x="1219200" y="3200400"/>
            <a:ext cx="7772400" cy="2743200"/>
          </a:xfrm>
        </p:spPr>
        <p:txBody>
          <a:bodyPr/>
          <a:lstStyle/>
          <a:p>
            <a:pPr marL="541782" indent="-514350">
              <a:buFont typeface="+mj-lt"/>
              <a:buAutoNum type="arabicPeriod"/>
            </a:pPr>
            <a:r>
              <a:rPr lang="en-US" dirty="0" smtClean="0">
                <a:solidFill>
                  <a:srgbClr val="FF0000"/>
                </a:solidFill>
              </a:rPr>
              <a:t>If </a:t>
            </a:r>
            <a:r>
              <a:rPr lang="en-US" dirty="0" smtClean="0"/>
              <a:t>the soup is green (p),  </a:t>
            </a:r>
            <a:r>
              <a:rPr lang="en-US" dirty="0" smtClean="0">
                <a:solidFill>
                  <a:srgbClr val="FF0000"/>
                </a:solidFill>
              </a:rPr>
              <a:t>then</a:t>
            </a:r>
            <a:r>
              <a:rPr lang="en-US" dirty="0" smtClean="0"/>
              <a:t> it is poison (q).</a:t>
            </a:r>
          </a:p>
          <a:p>
            <a:pPr marL="541782" indent="-514350">
              <a:buFont typeface="+mj-lt"/>
              <a:buAutoNum type="arabicPeriod"/>
            </a:pPr>
            <a:r>
              <a:rPr lang="en-US" dirty="0" smtClean="0"/>
              <a:t>The soup is green (p).</a:t>
            </a:r>
          </a:p>
          <a:p>
            <a:pPr marL="541782" indent="-514350">
              <a:buFont typeface="+mj-lt"/>
              <a:buAutoNum type="arabicPeriod"/>
            </a:pPr>
            <a:r>
              <a:rPr lang="en-US" dirty="0" smtClean="0">
                <a:solidFill>
                  <a:srgbClr val="FF0000"/>
                </a:solidFill>
              </a:rPr>
              <a:t>Therefore</a:t>
            </a:r>
            <a:r>
              <a:rPr lang="en-US" dirty="0" smtClean="0"/>
              <a:t>, the soup is poison (q).</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3001962"/>
          </a:xfrm>
        </p:spPr>
        <p:txBody>
          <a:bodyPr>
            <a:normAutofit fontScale="90000"/>
          </a:bodyPr>
          <a:lstStyle/>
          <a:p>
            <a:pPr algn="ctr"/>
            <a:r>
              <a:rPr lang="en-US" dirty="0" smtClean="0"/>
              <a:t>MODUS TOLLENS</a:t>
            </a:r>
            <a:br>
              <a:rPr lang="en-US" dirty="0" smtClean="0"/>
            </a:br>
            <a:r>
              <a:rPr lang="en-US" dirty="0" smtClean="0"/>
              <a:t>If p, then q.</a:t>
            </a:r>
            <a:br>
              <a:rPr lang="en-US" dirty="0" smtClean="0"/>
            </a:br>
            <a:r>
              <a:rPr lang="en-US" dirty="0" smtClean="0"/>
              <a:t>not q.</a:t>
            </a:r>
            <a:br>
              <a:rPr lang="en-US" dirty="0" smtClean="0"/>
            </a:br>
            <a:r>
              <a:rPr lang="en-US" dirty="0" smtClean="0"/>
              <a:t>Therefore, not p.</a:t>
            </a:r>
            <a:br>
              <a:rPr lang="en-US" dirty="0" smtClean="0"/>
            </a:br>
            <a:endParaRPr lang="en-US" dirty="0"/>
          </a:p>
        </p:txBody>
      </p:sp>
      <p:sp>
        <p:nvSpPr>
          <p:cNvPr id="3" name="Content Placeholder 2"/>
          <p:cNvSpPr>
            <a:spLocks noGrp="1"/>
          </p:cNvSpPr>
          <p:nvPr>
            <p:ph idx="1"/>
          </p:nvPr>
        </p:nvSpPr>
        <p:spPr>
          <a:xfrm>
            <a:off x="1295400" y="3505200"/>
            <a:ext cx="7638288" cy="2743200"/>
          </a:xfrm>
        </p:spPr>
        <p:txBody>
          <a:bodyPr>
            <a:normAutofit fontScale="92500"/>
          </a:bodyPr>
          <a:lstStyle/>
          <a:p>
            <a:pPr marL="596646" indent="-514350">
              <a:buFont typeface="+mj-lt"/>
              <a:buAutoNum type="arabicPeriod"/>
            </a:pPr>
            <a:r>
              <a:rPr lang="en-US" dirty="0" smtClean="0">
                <a:solidFill>
                  <a:srgbClr val="FF0000"/>
                </a:solidFill>
              </a:rPr>
              <a:t>If</a:t>
            </a:r>
            <a:r>
              <a:rPr lang="en-US" dirty="0" smtClean="0"/>
              <a:t> mind is immortal (p), </a:t>
            </a:r>
            <a:r>
              <a:rPr lang="en-US" dirty="0" smtClean="0">
                <a:solidFill>
                  <a:srgbClr val="FF0000"/>
                </a:solidFill>
              </a:rPr>
              <a:t>then</a:t>
            </a:r>
            <a:r>
              <a:rPr lang="en-US" dirty="0" smtClean="0"/>
              <a:t> mind is independent of brain activity (q).</a:t>
            </a:r>
          </a:p>
          <a:p>
            <a:pPr marL="596646" indent="-514350">
              <a:buFont typeface="+mj-lt"/>
              <a:buAutoNum type="arabicPeriod"/>
            </a:pPr>
            <a:r>
              <a:rPr lang="en-US" dirty="0" smtClean="0"/>
              <a:t>Mind does depend on brain activity (not q).</a:t>
            </a:r>
          </a:p>
          <a:p>
            <a:pPr marL="596646" indent="-514350">
              <a:buFont typeface="+mj-lt"/>
              <a:buAutoNum type="arabicPeriod"/>
            </a:pPr>
            <a:r>
              <a:rPr lang="en-US" dirty="0" smtClean="0">
                <a:solidFill>
                  <a:srgbClr val="FF0000"/>
                </a:solidFill>
              </a:rPr>
              <a:t>Therefore</a:t>
            </a:r>
            <a:r>
              <a:rPr lang="en-US" dirty="0" smtClean="0"/>
              <a:t>, the mind is not immortal (not p).</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3306762"/>
          </a:xfrm>
        </p:spPr>
        <p:txBody>
          <a:bodyPr/>
          <a:lstStyle/>
          <a:p>
            <a:pPr algn="ctr"/>
            <a:r>
              <a:rPr lang="en-US" dirty="0" smtClean="0"/>
              <a:t>HYPOTHETICAL SYLLOGISM</a:t>
            </a:r>
            <a:br>
              <a:rPr lang="en-US" dirty="0" smtClean="0"/>
            </a:br>
            <a:r>
              <a:rPr lang="en-US" dirty="0" smtClean="0"/>
              <a:t>If p, then q.</a:t>
            </a:r>
            <a:br>
              <a:rPr lang="en-US" dirty="0" smtClean="0"/>
            </a:br>
            <a:r>
              <a:rPr lang="en-US" dirty="0" smtClean="0"/>
              <a:t>If q, then r.</a:t>
            </a:r>
            <a:br>
              <a:rPr lang="en-US" dirty="0" smtClean="0"/>
            </a:br>
            <a:r>
              <a:rPr lang="en-US" dirty="0" smtClean="0"/>
              <a:t>Therefore, if p then r.</a:t>
            </a:r>
            <a:endParaRPr lang="en-US" dirty="0"/>
          </a:p>
        </p:txBody>
      </p:sp>
      <p:sp>
        <p:nvSpPr>
          <p:cNvPr id="3" name="Content Placeholder 2"/>
          <p:cNvSpPr>
            <a:spLocks noGrp="1"/>
          </p:cNvSpPr>
          <p:nvPr>
            <p:ph idx="1"/>
          </p:nvPr>
        </p:nvSpPr>
        <p:spPr>
          <a:xfrm>
            <a:off x="1435608" y="3581400"/>
            <a:ext cx="7498080" cy="2667000"/>
          </a:xfrm>
        </p:spPr>
        <p:txBody>
          <a:bodyPr>
            <a:normAutofit fontScale="92500" lnSpcReduction="20000"/>
          </a:bodyPr>
          <a:lstStyle/>
          <a:p>
            <a:pPr marL="596646" indent="-514350">
              <a:buFont typeface="+mj-lt"/>
              <a:buAutoNum type="arabicPeriod"/>
            </a:pPr>
            <a:r>
              <a:rPr lang="en-US" dirty="0" smtClean="0">
                <a:solidFill>
                  <a:srgbClr val="FF0000"/>
                </a:solidFill>
              </a:rPr>
              <a:t>If</a:t>
            </a:r>
            <a:r>
              <a:rPr lang="en-US" dirty="0" smtClean="0"/>
              <a:t> the Fed raises rates (p) , </a:t>
            </a:r>
            <a:r>
              <a:rPr lang="en-US" dirty="0" smtClean="0">
                <a:solidFill>
                  <a:srgbClr val="FF0000"/>
                </a:solidFill>
              </a:rPr>
              <a:t>then</a:t>
            </a:r>
            <a:r>
              <a:rPr lang="en-US" dirty="0" smtClean="0"/>
              <a:t> fewer qualify for loans (q).</a:t>
            </a:r>
          </a:p>
          <a:p>
            <a:pPr marL="596646" indent="-514350">
              <a:buFont typeface="+mj-lt"/>
              <a:buAutoNum type="arabicPeriod"/>
            </a:pPr>
            <a:r>
              <a:rPr lang="en-US" dirty="0" smtClean="0">
                <a:solidFill>
                  <a:srgbClr val="FF0000"/>
                </a:solidFill>
              </a:rPr>
              <a:t>If</a:t>
            </a:r>
            <a:r>
              <a:rPr lang="en-US" dirty="0" smtClean="0"/>
              <a:t> fewer qualify for loans (q) , </a:t>
            </a:r>
            <a:r>
              <a:rPr lang="en-US" dirty="0" smtClean="0">
                <a:solidFill>
                  <a:srgbClr val="FF0000"/>
                </a:solidFill>
              </a:rPr>
              <a:t>then</a:t>
            </a:r>
            <a:r>
              <a:rPr lang="en-US" dirty="0" smtClean="0"/>
              <a:t> home sales plummet (r).</a:t>
            </a:r>
          </a:p>
          <a:p>
            <a:pPr marL="596646" indent="-514350">
              <a:buFont typeface="+mj-lt"/>
              <a:buAutoNum type="arabicPeriod"/>
            </a:pPr>
            <a:r>
              <a:rPr lang="en-US" dirty="0" smtClean="0">
                <a:solidFill>
                  <a:srgbClr val="FF0000"/>
                </a:solidFill>
              </a:rPr>
              <a:t>Therefore</a:t>
            </a:r>
            <a:r>
              <a:rPr lang="en-US" dirty="0" smtClean="0"/>
              <a:t>,  if the Fed raises rates (p), then home sales will plummet (r).</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2316162"/>
          </a:xfrm>
        </p:spPr>
        <p:txBody>
          <a:bodyPr>
            <a:normAutofit fontScale="90000"/>
          </a:bodyPr>
          <a:lstStyle/>
          <a:p>
            <a:pPr algn="ctr"/>
            <a:r>
              <a:rPr lang="en-US" dirty="0" smtClean="0"/>
              <a:t>DISJUNCTIVE SYLLOGISM</a:t>
            </a:r>
            <a:br>
              <a:rPr lang="en-US" dirty="0" smtClean="0"/>
            </a:br>
            <a:r>
              <a:rPr lang="en-US" dirty="0" smtClean="0"/>
              <a:t>Either p or q.</a:t>
            </a:r>
            <a:br>
              <a:rPr lang="en-US" dirty="0" smtClean="0"/>
            </a:br>
            <a:r>
              <a:rPr lang="en-US" dirty="0" smtClean="0"/>
              <a:t>Not p.</a:t>
            </a:r>
            <a:br>
              <a:rPr lang="en-US" dirty="0" smtClean="0"/>
            </a:br>
            <a:r>
              <a:rPr lang="en-US" dirty="0" smtClean="0"/>
              <a:t>Therefore, q.</a:t>
            </a:r>
            <a:endParaRPr lang="en-US" dirty="0"/>
          </a:p>
        </p:txBody>
      </p:sp>
      <p:sp>
        <p:nvSpPr>
          <p:cNvPr id="3" name="Content Placeholder 2"/>
          <p:cNvSpPr>
            <a:spLocks noGrp="1"/>
          </p:cNvSpPr>
          <p:nvPr>
            <p:ph idx="1"/>
          </p:nvPr>
        </p:nvSpPr>
        <p:spPr>
          <a:xfrm>
            <a:off x="838200" y="3200400"/>
            <a:ext cx="8095488" cy="3048000"/>
          </a:xfrm>
        </p:spPr>
        <p:txBody>
          <a:bodyPr/>
          <a:lstStyle/>
          <a:p>
            <a:pPr marL="596646" indent="-514350">
              <a:buFont typeface="+mj-lt"/>
              <a:buAutoNum type="arabicPeriod"/>
            </a:pPr>
            <a:r>
              <a:rPr lang="en-US" dirty="0" smtClean="0"/>
              <a:t>Either I was there (p)</a:t>
            </a:r>
            <a:r>
              <a:rPr lang="en-US" dirty="0" smtClean="0">
                <a:solidFill>
                  <a:srgbClr val="FF0000"/>
                </a:solidFill>
              </a:rPr>
              <a:t> or </a:t>
            </a:r>
            <a:r>
              <a:rPr lang="en-US" dirty="0" smtClean="0"/>
              <a:t>I failed the test (q).</a:t>
            </a:r>
          </a:p>
          <a:p>
            <a:pPr marL="596646" indent="-514350">
              <a:buFont typeface="+mj-lt"/>
              <a:buAutoNum type="arabicPeriod"/>
            </a:pPr>
            <a:r>
              <a:rPr lang="en-US" dirty="0" smtClean="0"/>
              <a:t>I was not there (~p).</a:t>
            </a:r>
          </a:p>
          <a:p>
            <a:pPr marL="596646" indent="-514350">
              <a:buFont typeface="+mj-lt"/>
              <a:buAutoNum type="arabicPeriod"/>
            </a:pPr>
            <a:r>
              <a:rPr lang="en-US" dirty="0" smtClean="0"/>
              <a:t>Therefore,  I failed the test (q).</a:t>
            </a:r>
          </a:p>
          <a:p>
            <a:pPr marL="596646" indent="-514350">
              <a:buFont typeface="+mj-lt"/>
              <a:buAutoNum type="arabicPeriod"/>
            </a:pPr>
            <a:endParaRPr lang="en-US" dirty="0" smtClean="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Sound Argument</a:t>
            </a:r>
            <a:endParaRPr lang="en-US" dirty="0"/>
          </a:p>
        </p:txBody>
      </p:sp>
      <p:sp>
        <p:nvSpPr>
          <p:cNvPr id="3" name="Content Placeholder 2"/>
          <p:cNvSpPr>
            <a:spLocks noGrp="1"/>
          </p:cNvSpPr>
          <p:nvPr>
            <p:ph idx="1"/>
          </p:nvPr>
        </p:nvSpPr>
        <p:spPr/>
        <p:txBody>
          <a:bodyPr/>
          <a:lstStyle/>
          <a:p>
            <a:r>
              <a:rPr lang="en-US" dirty="0" smtClean="0"/>
              <a:t> While Validity is a desired condition for a good argument, by itself it is not sufficient.</a:t>
            </a:r>
          </a:p>
          <a:p>
            <a:r>
              <a:rPr lang="en-US" dirty="0" smtClean="0"/>
              <a:t>We also require that an argument be sound:</a:t>
            </a:r>
          </a:p>
          <a:p>
            <a:pPr lvl="1"/>
            <a:r>
              <a:rPr lang="en-US" dirty="0" smtClean="0"/>
              <a:t>1. identify premises and conclusion,</a:t>
            </a:r>
          </a:p>
          <a:p>
            <a:pPr lvl="1"/>
            <a:r>
              <a:rPr lang="en-US" dirty="0" smtClean="0"/>
              <a:t>2.  determine  whether the argument form is valid.</a:t>
            </a:r>
          </a:p>
          <a:p>
            <a:pPr lvl="1"/>
            <a:r>
              <a:rPr lang="en-US" dirty="0" smtClean="0"/>
              <a:t>3. determine truth of premises.</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 test for Invalidity</a:t>
            </a:r>
            <a:endParaRPr lang="en-US" dirty="0"/>
          </a:p>
        </p:txBody>
      </p:sp>
      <p:sp>
        <p:nvSpPr>
          <p:cNvPr id="3" name="Content Placeholder 2"/>
          <p:cNvSpPr>
            <a:spLocks noGrp="1"/>
          </p:cNvSpPr>
          <p:nvPr>
            <p:ph idx="1"/>
          </p:nvPr>
        </p:nvSpPr>
        <p:spPr/>
        <p:txBody>
          <a:bodyPr/>
          <a:lstStyle/>
          <a:p>
            <a:pPr marL="82296" indent="0">
              <a:buNone/>
            </a:pPr>
            <a:r>
              <a:rPr lang="en-US" dirty="0" smtClean="0"/>
              <a:t>	 The method of counter example</a:t>
            </a:r>
          </a:p>
          <a:p>
            <a:pPr marL="82296" indent="0">
              <a:buNone/>
            </a:pPr>
            <a:endParaRPr lang="en-US" dirty="0" smtClean="0"/>
          </a:p>
          <a:p>
            <a:r>
              <a:rPr lang="en-US" dirty="0" smtClean="0"/>
              <a:t>Determine whether there is another argument </a:t>
            </a:r>
            <a:r>
              <a:rPr lang="en-US" dirty="0"/>
              <a:t> </a:t>
            </a:r>
            <a:r>
              <a:rPr lang="en-US" dirty="0" smtClean="0"/>
              <a:t>with the same form that will allow the premises to be true and the conclusion false.</a:t>
            </a:r>
          </a:p>
          <a:p>
            <a:pPr marL="82296" indent="0">
              <a:buNone/>
            </a:pPr>
            <a:r>
              <a:rPr lang="en-US" dirty="0" smtClean="0"/>
              <a:t>	If so, the argument is invalid.</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Some Invalid Argument Forms</a:t>
            </a:r>
            <a:endParaRPr lang="en-US" dirty="0"/>
          </a:p>
        </p:txBody>
      </p:sp>
      <p:sp>
        <p:nvSpPr>
          <p:cNvPr id="3" name="Content Placeholder 2"/>
          <p:cNvSpPr>
            <a:spLocks noGrp="1"/>
          </p:cNvSpPr>
          <p:nvPr>
            <p:ph idx="1"/>
          </p:nvPr>
        </p:nvSpPr>
        <p:spPr/>
        <p:txBody>
          <a:bodyPr/>
          <a:lstStyle/>
          <a:p>
            <a:r>
              <a:rPr lang="en-US" dirty="0" smtClean="0"/>
              <a:t>Affirming the Consequent</a:t>
            </a:r>
          </a:p>
          <a:p>
            <a:pPr lvl="1"/>
            <a:r>
              <a:rPr lang="en-US" dirty="0" smtClean="0"/>
              <a:t>If p,  then q.</a:t>
            </a:r>
          </a:p>
          <a:p>
            <a:pPr lvl="1"/>
            <a:r>
              <a:rPr lang="en-US" dirty="0" smtClean="0"/>
              <a:t>q.</a:t>
            </a:r>
          </a:p>
          <a:p>
            <a:pPr lvl="1"/>
            <a:r>
              <a:rPr lang="en-US" dirty="0" smtClean="0"/>
              <a:t>Therefore, p.</a:t>
            </a:r>
          </a:p>
          <a:p>
            <a:pPr marL="596646" indent="-514350">
              <a:buFont typeface="+mj-lt"/>
              <a:buAutoNum type="arabicPeriod"/>
            </a:pPr>
            <a:r>
              <a:rPr lang="en-US" dirty="0" smtClean="0"/>
              <a:t>If Houston is the capital of Texas (p), Then Houston is in Texas (q).</a:t>
            </a:r>
          </a:p>
          <a:p>
            <a:pPr marL="596646" indent="-514350">
              <a:buFont typeface="+mj-lt"/>
              <a:buAutoNum type="arabicPeriod"/>
            </a:pPr>
            <a:r>
              <a:rPr lang="en-US" dirty="0" smtClean="0"/>
              <a:t>Houston is in Texas (q).</a:t>
            </a:r>
          </a:p>
          <a:p>
            <a:pPr marL="596646" indent="-514350">
              <a:buFont typeface="+mj-lt"/>
              <a:buAutoNum type="arabicPeriod"/>
            </a:pPr>
            <a:r>
              <a:rPr lang="en-US" dirty="0" smtClean="0"/>
              <a:t>Therefore, Houston is the capital of Texas (p)</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401</TotalTime>
  <Words>1118</Words>
  <Application>Microsoft Office PowerPoint</Application>
  <PresentationFormat>On-screen Show (4:3)</PresentationFormat>
  <Paragraphs>136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Solstice</vt:lpstr>
      <vt:lpstr>Deductive Validity</vt:lpstr>
      <vt:lpstr>the Valid argument </vt:lpstr>
      <vt:lpstr>MODUS PONENS If p, then q. p. Therefore, q.</vt:lpstr>
      <vt:lpstr>MODUS TOLLENS If p, then q. not q. Therefore, not p. </vt:lpstr>
      <vt:lpstr>HYPOTHETICAL SYLLOGISM If p, then q. If q, then r. Therefore, if p then r.</vt:lpstr>
      <vt:lpstr>DISJUNCTIVE SYLLOGISM Either p or q. Not p. Therefore, q.</vt:lpstr>
      <vt:lpstr> Sound Argument</vt:lpstr>
      <vt:lpstr> A test for Invalidity</vt:lpstr>
      <vt:lpstr> Some Invalid Argument Forms</vt:lpstr>
      <vt:lpstr>What’s wrong with affirming the consequent</vt:lpstr>
      <vt:lpstr>Some Invalid Argument Forms</vt:lpstr>
      <vt:lpstr>Some Invalid Argument Forms</vt:lpstr>
      <vt:lpstr>Informal Fallacies.</vt:lpstr>
      <vt:lpstr>Informal Fallacies.</vt:lpstr>
      <vt:lpstr>Informal Fallacies.</vt:lpstr>
      <vt:lpstr>Informal Fallacies.</vt:lpstr>
      <vt:lpstr>Informal Fallacies. </vt:lpstr>
      <vt:lpstr>Informal Fallacies. </vt:lpstr>
      <vt:lpstr>Informal Fallacies.</vt:lpstr>
      <vt:lpstr>Informal Fallacies.</vt:lpstr>
    </vt:vector>
  </TitlesOfParts>
  <Company>Lone Star College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Lone Star College System</dc:creator>
  <cp:lastModifiedBy>WmA</cp:lastModifiedBy>
  <cp:revision>36</cp:revision>
  <dcterms:created xsi:type="dcterms:W3CDTF">2011-09-01T21:00:42Z</dcterms:created>
  <dcterms:modified xsi:type="dcterms:W3CDTF">2012-02-16T20:51:08Z</dcterms:modified>
</cp:coreProperties>
</file>